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34"/>
  </p:notesMasterIdLst>
  <p:handoutMasterIdLst>
    <p:handoutMasterId r:id="rId35"/>
  </p:handoutMasterIdLst>
  <p:sldIdLst>
    <p:sldId id="407" r:id="rId2"/>
    <p:sldId id="415" r:id="rId3"/>
    <p:sldId id="416" r:id="rId4"/>
    <p:sldId id="417" r:id="rId5"/>
    <p:sldId id="440" r:id="rId6"/>
    <p:sldId id="441" r:id="rId7"/>
    <p:sldId id="442" r:id="rId8"/>
    <p:sldId id="418" r:id="rId9"/>
    <p:sldId id="419" r:id="rId10"/>
    <p:sldId id="420" r:id="rId11"/>
    <p:sldId id="422" r:id="rId12"/>
    <p:sldId id="423" r:id="rId13"/>
    <p:sldId id="425" r:id="rId14"/>
    <p:sldId id="426" r:id="rId15"/>
    <p:sldId id="427" r:id="rId16"/>
    <p:sldId id="428" r:id="rId17"/>
    <p:sldId id="429" r:id="rId18"/>
    <p:sldId id="430" r:id="rId19"/>
    <p:sldId id="431" r:id="rId20"/>
    <p:sldId id="433" r:id="rId21"/>
    <p:sldId id="434" r:id="rId22"/>
    <p:sldId id="443" r:id="rId23"/>
    <p:sldId id="435" r:id="rId24"/>
    <p:sldId id="436" r:id="rId25"/>
    <p:sldId id="437" r:id="rId26"/>
    <p:sldId id="439" r:id="rId27"/>
    <p:sldId id="444" r:id="rId28"/>
    <p:sldId id="445" r:id="rId29"/>
    <p:sldId id="446" r:id="rId30"/>
    <p:sldId id="447" r:id="rId31"/>
    <p:sldId id="448" r:id="rId32"/>
    <p:sldId id="449" r:id="rId33"/>
  </p:sldIdLst>
  <p:sldSz cx="24384000" cy="13716000"/>
  <p:notesSz cx="6858000" cy="9144000"/>
  <p:defaultTextStyle>
    <a:lvl1pPr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1pPr>
    <a:lvl2pPr indent="228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2pPr>
    <a:lvl3pPr indent="457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3pPr>
    <a:lvl4pPr indent="685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4pPr>
    <a:lvl5pPr indent="9144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5pPr>
    <a:lvl6pPr indent="11430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6pPr>
    <a:lvl7pPr indent="1371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7pPr>
    <a:lvl8pPr indent="1600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8pPr>
    <a:lvl9pPr indent="1828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B8AB"/>
    <a:srgbClr val="F66D4E"/>
    <a:srgbClr val="A0D959"/>
    <a:srgbClr val="FFFFFF"/>
    <a:srgbClr val="30245B"/>
    <a:srgbClr val="2B3951"/>
    <a:srgbClr val="222B41"/>
    <a:srgbClr val="4D5F81"/>
    <a:srgbClr val="FAD43C"/>
    <a:srgbClr val="9FD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58"/>
    <p:restoredTop sz="90714" autoAdjust="0"/>
  </p:normalViewPr>
  <p:slideViewPr>
    <p:cSldViewPr snapToGrid="0">
      <p:cViewPr>
        <p:scale>
          <a:sx n="50" d="100"/>
          <a:sy n="50" d="100"/>
        </p:scale>
        <p:origin x="144" y="-4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4C25D-8119-074B-960C-62F76FB78E5A}" type="datetimeFigureOut">
              <a:rPr lang="en-US" smtClean="0"/>
              <a:t>4/24/16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F8F52-A7A9-D041-BA1A-F54BABACB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634114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 picture </a:t>
            </a:r>
            <a:r>
              <a:rPr lang="en-US" dirty="0" smtClean="0"/>
              <a:t>of your average </a:t>
            </a:r>
            <a:r>
              <a:rPr lang="en-US" dirty="0" err="1" smtClean="0"/>
              <a:t>Xamarin</a:t>
            </a:r>
            <a:r>
              <a:rPr lang="en-US" dirty="0" smtClean="0"/>
              <a:t> developer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655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www.mono-project.com</a:t>
            </a:r>
            <a:r>
              <a:rPr lang="en-US" dirty="0" smtClean="0"/>
              <a:t>/docs/advanced/garbage-collector/</a:t>
            </a:r>
            <a:r>
              <a:rPr lang="en-US" dirty="0" err="1" smtClean="0"/>
              <a:t>sgen</a:t>
            </a:r>
            <a:r>
              <a:rPr lang="en-US" dirty="0" smtClean="0"/>
              <a:t>/</a:t>
            </a:r>
          </a:p>
          <a:p>
            <a:r>
              <a:rPr lang="en-US" dirty="0" smtClean="0"/>
              <a:t>Nursery-size – change</a:t>
            </a:r>
            <a:r>
              <a:rPr lang="en-US" baseline="0" dirty="0" smtClean="0"/>
              <a:t> size of nursery default is 4m measured in k, m and g (kilo, mega, </a:t>
            </a:r>
            <a:r>
              <a:rPr lang="en-US" baseline="0" dirty="0" err="1" smtClean="0"/>
              <a:t>giga</a:t>
            </a:r>
            <a:r>
              <a:rPr lang="en-US" baseline="0" dirty="0" smtClean="0"/>
              <a:t>)</a:t>
            </a:r>
          </a:p>
          <a:p>
            <a:pPr marL="0" marR="0" indent="0" algn="l" defTabSz="457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FFFF"/>
                </a:solidFill>
              </a:rPr>
              <a:t>soft-heap-limit</a:t>
            </a:r>
            <a:r>
              <a:rPr lang="en-US" baseline="0" dirty="0" smtClean="0">
                <a:solidFill>
                  <a:sysClr val="windowText" lastClr="000000"/>
                </a:solidFill>
              </a:rPr>
              <a:t> – target memory size, when below less GC when above more GC</a:t>
            </a:r>
          </a:p>
          <a:p>
            <a:pPr marL="0" marR="0" indent="0" algn="l" defTabSz="457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FFFF"/>
                </a:solidFill>
              </a:rPr>
              <a:t>evacuation-threshold - </a:t>
            </a:r>
            <a:r>
              <a:rPr lang="en-US" dirty="0" err="1" smtClean="0">
                <a:solidFill>
                  <a:srgbClr val="FFFFFF"/>
                </a:solidFill>
              </a:rPr>
              <a:t>int</a:t>
            </a:r>
            <a:r>
              <a:rPr lang="en-US" dirty="0" smtClean="0">
                <a:solidFill>
                  <a:srgbClr val="FFFFFF"/>
                </a:solidFill>
              </a:rPr>
              <a:t> 0-100, default 66. if occupancy %</a:t>
            </a:r>
            <a:r>
              <a:rPr lang="en-US" baseline="0" dirty="0" smtClean="0">
                <a:solidFill>
                  <a:srgbClr val="FFFFFF"/>
                </a:solidFill>
              </a:rPr>
              <a:t> in memory block is less that this amount it will compress memory to make it contiguous</a:t>
            </a:r>
          </a:p>
          <a:p>
            <a:pPr marL="0" marR="0" indent="0" algn="l" defTabSz="457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FFFF"/>
                </a:solidFill>
              </a:rPr>
              <a:t>bridge-implementation – bridge between managed</a:t>
            </a:r>
            <a:r>
              <a:rPr lang="en-US" baseline="0" dirty="0" smtClean="0">
                <a:solidFill>
                  <a:srgbClr val="FFFFFF"/>
                </a:solidFill>
              </a:rPr>
              <a:t> and platform code. </a:t>
            </a:r>
          </a:p>
          <a:p>
            <a:pPr marL="0" marR="0" indent="0" algn="l" defTabSz="457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197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154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Third party companies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44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forums.xamarin.com</a:t>
            </a:r>
            <a:r>
              <a:rPr lang="en-US" dirty="0" smtClean="0"/>
              <a:t>/discussion/24396/obfuscation-and-manually-sign-an-</a:t>
            </a:r>
            <a:r>
              <a:rPr lang="en-US" dirty="0" err="1" smtClean="0"/>
              <a:t>apk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30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27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72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01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LLVM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www.mono-project.co</a:t>
            </a:r>
            <a:r>
              <a:rPr lang="en-US" dirty="0" err="1" smtClean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developer.xamarin.com</a:t>
            </a:r>
            <a:r>
              <a:rPr lang="en-US" dirty="0" smtClean="0"/>
              <a:t>/guides/android/deployment,_testing,_</a:t>
            </a:r>
            <a:r>
              <a:rPr lang="en-US" dirty="0" err="1" smtClean="0"/>
              <a:t>and_metrics</a:t>
            </a:r>
            <a:r>
              <a:rPr lang="en-US" dirty="0" smtClean="0"/>
              <a:t>/</a:t>
            </a:r>
            <a:r>
              <a:rPr lang="en-US" dirty="0" err="1" smtClean="0"/>
              <a:t>publishing_an_application</a:t>
            </a:r>
            <a:r>
              <a:rPr lang="en-US" dirty="0" smtClean="0"/>
              <a:t>/part_1_-_preparing_an_application_for_release/</a:t>
            </a:r>
          </a:p>
          <a:p>
            <a:r>
              <a:rPr lang="en-US" baseline="0" dirty="0" smtClean="0"/>
              <a:t>m/docs/advanced/mono-</a:t>
            </a:r>
            <a:r>
              <a:rPr lang="en-US" baseline="0" dirty="0" err="1" smtClean="0"/>
              <a:t>llvm</a:t>
            </a:r>
            <a:r>
              <a:rPr lang="en-US" baseline="0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1552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developer.android.com</a:t>
            </a:r>
            <a:r>
              <a:rPr lang="en-US" dirty="0" smtClean="0"/>
              <a:t>/tools/building/</a:t>
            </a:r>
            <a:r>
              <a:rPr lang="en-US" dirty="0" err="1" smtClean="0"/>
              <a:t>multidex.html</a:t>
            </a:r>
            <a:endParaRPr lang="en-US" dirty="0" smtClean="0"/>
          </a:p>
          <a:p>
            <a:r>
              <a:rPr lang="en-US" dirty="0" smtClean="0"/>
              <a:t>Java Head size to increase memory for 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11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wanderingcoder.net</a:t>
            </a:r>
            <a:r>
              <a:rPr lang="en-US" dirty="0" smtClean="0"/>
              <a:t>/2010/07/19/ought-arm/ can use thumb-2</a:t>
            </a:r>
            <a:r>
              <a:rPr lang="en-US" baseline="0" dirty="0" smtClean="0"/>
              <a:t> when targeting </a:t>
            </a:r>
            <a:r>
              <a:rPr lang="en-US" sz="2400" b="0" i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ARMv7 and ARMv7s. Much smaller binary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developer.xamarin.com</a:t>
            </a:r>
            <a:r>
              <a:rPr lang="en-US" dirty="0" smtClean="0"/>
              <a:t>/guides/</a:t>
            </a:r>
            <a:r>
              <a:rPr lang="en-US" dirty="0" err="1" smtClean="0"/>
              <a:t>ios</a:t>
            </a:r>
            <a:r>
              <a:rPr lang="en-US" dirty="0" smtClean="0"/>
              <a:t>/</a:t>
            </a:r>
            <a:r>
              <a:rPr lang="en-US" dirty="0" err="1" smtClean="0"/>
              <a:t>advanced_topics</a:t>
            </a:r>
            <a:r>
              <a:rPr lang="en-US" dirty="0" smtClean="0"/>
              <a:t>/</a:t>
            </a:r>
            <a:r>
              <a:rPr lang="en-US" dirty="0" err="1" smtClean="0"/>
              <a:t>compiling_for_different_devices</a:t>
            </a:r>
            <a:r>
              <a:rPr lang="en-US" dirty="0" smtClean="0"/>
              <a:t>/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890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baseline="0" dirty="0" smtClean="0"/>
              <a:t>What is the most effective debug configuration – fastest turn around time, is there a difference between VS and XS PC and Mac?</a:t>
            </a:r>
          </a:p>
          <a:p>
            <a:pPr marL="342900" indent="-342900">
              <a:buFontTx/>
              <a:buChar char="-"/>
            </a:pPr>
            <a:r>
              <a:rPr lang="en-US" baseline="0" dirty="0" smtClean="0"/>
              <a:t>Linking settings to remove the most code – even if using a third party library</a:t>
            </a:r>
          </a:p>
          <a:p>
            <a:pPr marL="342900" indent="-342900">
              <a:buFontTx/>
              <a:buChar char="-"/>
            </a:pPr>
            <a:r>
              <a:rPr lang="en-US" baseline="0" dirty="0" smtClean="0"/>
              <a:t>What options do you have to modify the GC?</a:t>
            </a:r>
          </a:p>
          <a:p>
            <a:pPr marL="342900" indent="-342900">
              <a:buFontTx/>
              <a:buChar char="-"/>
            </a:pPr>
            <a:r>
              <a:rPr lang="en-US" baseline="0" dirty="0" smtClean="0"/>
              <a:t>Code obfuscation? Any options there?</a:t>
            </a:r>
          </a:p>
          <a:p>
            <a:pPr marL="342900" indent="-342900">
              <a:buFontTx/>
              <a:buChar char="-"/>
            </a:pPr>
            <a:r>
              <a:rPr lang="en-US" baseline="0" dirty="0" smtClean="0"/>
              <a:t>Any options for signing? How about automation?</a:t>
            </a:r>
          </a:p>
        </p:txBody>
      </p:sp>
    </p:spTree>
    <p:extLst>
      <p:ext uri="{BB962C8B-B14F-4D97-AF65-F5344CB8AC3E}">
        <p14:creationId xmlns:p14="http://schemas.microsoft.com/office/powerpoint/2010/main" val="1507377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bugzilla.xamarin.com</a:t>
            </a:r>
            <a:r>
              <a:rPr lang="en-US" dirty="0" smtClean="0"/>
              <a:t>/</a:t>
            </a:r>
            <a:r>
              <a:rPr lang="en-US" dirty="0" err="1" smtClean="0"/>
              <a:t>show_bug.cgi?id</a:t>
            </a:r>
            <a:r>
              <a:rPr lang="en-US" dirty="0" smtClean="0"/>
              <a:t>=36577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53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bugzilla.xamarin.com</a:t>
            </a:r>
            <a:r>
              <a:rPr lang="en-US" dirty="0" smtClean="0"/>
              <a:t>/</a:t>
            </a:r>
            <a:r>
              <a:rPr lang="en-US" dirty="0" err="1" smtClean="0"/>
              <a:t>show_bug.cgi?id</a:t>
            </a:r>
            <a:r>
              <a:rPr lang="en-US" dirty="0" smtClean="0"/>
              <a:t>=36577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92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297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917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60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99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3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o illustration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1848" y="5952744"/>
            <a:ext cx="12957048" cy="1746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3525500"/>
            <a:ext cx="24414480" cy="2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25500"/>
            <a:ext cx="24414480" cy="2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1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558158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photo here. Make sure</a:t>
            </a:r>
            <a:br>
              <a:rPr lang="en-US" dirty="0" smtClean="0"/>
            </a:br>
            <a:r>
              <a:rPr lang="en-US" dirty="0" smtClean="0"/>
              <a:t>it fills the space provided fully.</a:t>
            </a:r>
            <a:br>
              <a:rPr lang="en-US" dirty="0" smtClean="0"/>
            </a:br>
            <a:r>
              <a:rPr lang="en-US" dirty="0" smtClean="0"/>
              <a:t>Click photo and navigate to  “Picture Format” tab to adjust size and placement of image. See slide 18 for instructions</a:t>
            </a:r>
            <a:br>
              <a:rPr lang="en-US" dirty="0" smtClean="0"/>
            </a:br>
            <a:r>
              <a:rPr lang="en-US" dirty="0" smtClean="0"/>
              <a:t>on how to resize images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2904" y="10235096"/>
            <a:ext cx="3568932" cy="4810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3525500"/>
            <a:ext cx="24414480" cy="2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558158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photo here. Make sure</a:t>
            </a:r>
            <a:br>
              <a:rPr lang="en-US" dirty="0" smtClean="0"/>
            </a:br>
            <a:r>
              <a:rPr lang="en-US" dirty="0" smtClean="0"/>
              <a:t>it fills the space provided fully.</a:t>
            </a:r>
            <a:br>
              <a:rPr lang="en-US" dirty="0" smtClean="0"/>
            </a:br>
            <a:r>
              <a:rPr lang="en-US" dirty="0" smtClean="0"/>
              <a:t>Click photo and navigate to  “Picture Format” tab to adjust size and placement of image. See slide 18 for instructions</a:t>
            </a:r>
            <a:br>
              <a:rPr lang="en-US" dirty="0" smtClean="0"/>
            </a:br>
            <a:r>
              <a:rPr lang="en-US" dirty="0" smtClean="0"/>
              <a:t>on how to resize images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07" y="9980024"/>
            <a:ext cx="3826764" cy="861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3525500"/>
            <a:ext cx="24414480" cy="2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ing / Quote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18857" y="3750590"/>
            <a:ext cx="12582144" cy="5238427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18000" b="1" i="0">
                <a:solidFill>
                  <a:srgbClr val="1FAEC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/>
            <a:r>
              <a:rPr lang="en-US" dirty="0" smtClean="0"/>
              <a:t>Title Text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25500"/>
            <a:ext cx="24414480" cy="2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25500"/>
            <a:ext cx="24414480" cy="2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8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25500"/>
            <a:ext cx="24414480" cy="2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6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Lef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10856912" cy="9432279"/>
          </a:xfr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 smtClean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 smtClean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25500"/>
            <a:ext cx="24414480" cy="2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R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6394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264008" y="2754312"/>
            <a:ext cx="10856912" cy="9432279"/>
          </a:xfrm>
          <a:ln w="12700">
            <a:miter lim="400000"/>
          </a:ln>
        </p:spPr>
        <p:txBody>
          <a:bodyPr vert="horz" lIns="0" tIns="0" rIns="0" bIns="0" rtlCol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571500" lvl="1" indent="-571500">
              <a:buFont typeface="Arial" charset="0"/>
            </a:pPr>
            <a:r>
              <a:rPr lang="en-US" dirty="0" smtClean="0"/>
              <a:t>Second level</a:t>
            </a:r>
          </a:p>
          <a:p>
            <a:pPr marL="1158875" lvl="2" indent="-608013"/>
            <a:r>
              <a:rPr lang="en-US" dirty="0" smtClean="0"/>
              <a:t>Third level</a:t>
            </a:r>
          </a:p>
          <a:p>
            <a:pPr marL="1849438" lvl="3" indent="-635000">
              <a:buFont typeface="Arial" charset="0"/>
            </a:pPr>
            <a:r>
              <a:rPr lang="en-US" dirty="0" smtClean="0"/>
              <a:t>Fourth level</a:t>
            </a:r>
          </a:p>
          <a:p>
            <a:pPr marL="2484438" lvl="4">
              <a:buFont typeface="Arial" charset="0"/>
            </a:pPr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417062"/>
            <a:ext cx="24414480" cy="3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8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Pr>
        <a:solidFill>
          <a:srgbClr val="302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329648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29584" cy="9432279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1pPr>
            <a:lvl2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2pPr>
            <a:lvl3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3pPr>
            <a:lvl4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4pPr>
            <a:lvl5pPr>
              <a:defRPr lang="en-US" sz="4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 smtClean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 smtClean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25500"/>
            <a:ext cx="24414480" cy="2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6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3" r:id="rId3"/>
    <p:sldLayoutId id="2147483718" r:id="rId4"/>
    <p:sldLayoutId id="2147483717" r:id="rId5"/>
    <p:sldLayoutId id="2147483700" r:id="rId6"/>
    <p:sldLayoutId id="2147483671" r:id="rId7"/>
    <p:sldLayoutId id="2147483673" r:id="rId8"/>
    <p:sldLayoutId id="2147483711" r:id="rId9"/>
    <p:sldLayoutId id="214748370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/>
        <a:buNone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1pPr>
      <a:lvl2pPr marL="693738" indent="-6937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2pPr>
      <a:lvl3pPr marL="1389063" indent="-674688" algn="l" defTabSz="914400" rtl="0" eaLnBrk="1" latinLnBrk="0" hangingPunct="1">
        <a:lnSpc>
          <a:spcPct val="100000"/>
        </a:lnSpc>
        <a:spcBef>
          <a:spcPts val="500"/>
        </a:spcBef>
        <a:buFont typeface=".AppleSystemUIFont" charset="0"/>
        <a:buChar char="–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3pPr>
      <a:lvl4pPr marL="2063750" indent="-6556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4pPr>
      <a:lvl5pPr marL="2698750" indent="-6350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dirty="0" smtClean="0"/>
              <a:t>Implications </a:t>
            </a:r>
            <a:r>
              <a:rPr lang="en-US" dirty="0"/>
              <a:t>of </a:t>
            </a:r>
            <a:r>
              <a:rPr lang="en-US" dirty="0" smtClean="0"/>
              <a:t>Build </a:t>
            </a:r>
            <a:r>
              <a:rPr lang="en-US" dirty="0"/>
              <a:t>O</a:t>
            </a:r>
            <a:r>
              <a:rPr lang="en-US" dirty="0" smtClean="0"/>
              <a:t>ptions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Kevin Ford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Magenic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@Bowman74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" b="144"/>
          <a:stretch>
            <a:fillRect/>
          </a:stretch>
        </p:blipFill>
        <p:spPr>
          <a:xfrm>
            <a:off x="-1" y="-32658"/>
            <a:ext cx="8150828" cy="13560552"/>
          </a:xfrm>
        </p:spPr>
      </p:pic>
    </p:spTree>
    <p:extLst>
      <p:ext uri="{BB962C8B-B14F-4D97-AF65-F5344CB8AC3E}">
        <p14:creationId xmlns:p14="http://schemas.microsoft.com/office/powerpoint/2010/main" val="192001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Methods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35024" y="4811712"/>
            <a:ext cx="10856976" cy="1098917"/>
          </a:xfrm>
          <a:prstGeom prst="rect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l"/>
            <a:r>
              <a:rPr lang="en-US" smtClean="0"/>
              <a:t>Attributes in Code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676313" y="4811712"/>
            <a:ext cx="9137968" cy="1098917"/>
          </a:xfrm>
          <a:prstGeom prst="rect">
            <a:avLst/>
          </a:prstGeom>
          <a:solidFill>
            <a:srgbClr val="76828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Your Code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5024" y="6278357"/>
            <a:ext cx="10856976" cy="1098917"/>
          </a:xfrm>
          <a:prstGeom prst="rect">
            <a:avLst/>
          </a:prstGeom>
          <a:solidFill>
            <a:srgbClr val="A1D95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 anchorCtr="0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FF"/>
                </a:solidFill>
              </a:rPr>
              <a:t>Reference Directly In Code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egoe U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676313" y="6278357"/>
            <a:ext cx="9137968" cy="1098917"/>
          </a:xfrm>
          <a:prstGeom prst="rect">
            <a:avLst/>
          </a:prstGeom>
          <a:solidFill>
            <a:srgbClr val="76828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Your Code and </a:t>
            </a:r>
            <a:r>
              <a:rPr kumimoji="0" lang="en-US" sz="450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Third Party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35024" y="7745002"/>
            <a:ext cx="10856976" cy="1098917"/>
          </a:xfrm>
          <a:prstGeom prst="rect">
            <a:avLst/>
          </a:prstGeom>
          <a:solidFill>
            <a:srgbClr val="9378CD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Project Properties – Link Skipping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676313" y="7745002"/>
            <a:ext cx="9137968" cy="1098917"/>
          </a:xfrm>
          <a:prstGeom prst="rect">
            <a:avLst/>
          </a:prstGeom>
          <a:solidFill>
            <a:srgbClr val="76828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Third Party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712284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Preservation Attributes - PCL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DC3"/>
                </a:solidFill>
              </a:rPr>
              <a:t>public </a:t>
            </a:r>
            <a:r>
              <a:rPr lang="en-US" sz="3600" dirty="0">
                <a:solidFill>
                  <a:srgbClr val="FFFDC3"/>
                </a:solidFill>
              </a:rPr>
              <a:t>sealed class </a:t>
            </a:r>
            <a:r>
              <a:rPr lang="en-US" sz="3600" dirty="0"/>
              <a:t>PreserveAttribute </a:t>
            </a:r>
            <a:r>
              <a:rPr lang="en-US" sz="3600" dirty="0">
                <a:solidFill>
                  <a:srgbClr val="B3FB73"/>
                </a:solidFill>
              </a:rPr>
              <a:t>:</a:t>
            </a:r>
            <a:r>
              <a:rPr lang="en-US" sz="3600" dirty="0"/>
              <a:t> System</a:t>
            </a:r>
            <a:r>
              <a:rPr lang="en-US" sz="3600" dirty="0">
                <a:solidFill>
                  <a:srgbClr val="B3FB73"/>
                </a:solidFill>
              </a:rPr>
              <a:t>.</a:t>
            </a:r>
            <a:r>
              <a:rPr lang="en-US" sz="3600" dirty="0">
                <a:solidFill>
                  <a:srgbClr val="D0D1FE"/>
                </a:solidFill>
              </a:rPr>
              <a:t>Attribute</a:t>
            </a:r>
          </a:p>
          <a:p>
            <a:r>
              <a:rPr lang="en-US" sz="3600" dirty="0">
                <a:solidFill>
                  <a:srgbClr val="B3FB73"/>
                </a:solidFill>
              </a:rPr>
              <a:t>{</a:t>
            </a:r>
          </a:p>
          <a:p>
            <a:r>
              <a:rPr lang="en-US" sz="3600" dirty="0"/>
              <a:t>    </a:t>
            </a:r>
            <a:r>
              <a:rPr lang="en-US" sz="3600" dirty="0">
                <a:solidFill>
                  <a:srgbClr val="FFFDC3"/>
                </a:solidFill>
              </a:rPr>
              <a:t>public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E89C77"/>
                </a:solidFill>
                <a:latin typeface="Menlo Regular"/>
                <a:ea typeface="Menlo Regular"/>
                <a:cs typeface="Menlo Regular"/>
              </a:rPr>
              <a:t>bool</a:t>
            </a:r>
            <a:r>
              <a:rPr lang="en-US" sz="3600" dirty="0"/>
              <a:t> AllMembers</a:t>
            </a:r>
            <a:r>
              <a:rPr lang="en-US" sz="3600" dirty="0">
                <a:solidFill>
                  <a:srgbClr val="B3FB73"/>
                </a:solidFill>
              </a:rPr>
              <a:t>;</a:t>
            </a:r>
          </a:p>
          <a:p>
            <a:r>
              <a:rPr lang="en-US" sz="3600" dirty="0"/>
              <a:t>    </a:t>
            </a:r>
            <a:r>
              <a:rPr lang="en-US" sz="3600" dirty="0">
                <a:solidFill>
                  <a:srgbClr val="FFFDC3"/>
                </a:solidFill>
              </a:rPr>
              <a:t>public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E89C77"/>
                </a:solidFill>
                <a:latin typeface="Menlo Regular"/>
                <a:ea typeface="Menlo Regular"/>
                <a:cs typeface="Menlo Regular"/>
              </a:rPr>
              <a:t>bool</a:t>
            </a:r>
            <a:r>
              <a:rPr lang="en-US" sz="3600" dirty="0"/>
              <a:t> Conditional</a:t>
            </a:r>
            <a:r>
              <a:rPr lang="en-US" sz="3600" dirty="0">
                <a:solidFill>
                  <a:srgbClr val="B3FB73"/>
                </a:solidFill>
              </a:rPr>
              <a:t>;</a:t>
            </a:r>
          </a:p>
          <a:p>
            <a:r>
              <a:rPr lang="en-US" sz="3600" dirty="0" smtClean="0">
                <a:solidFill>
                  <a:srgbClr val="B3FB73"/>
                </a:solidFill>
              </a:rPr>
              <a:t>}</a:t>
            </a:r>
          </a:p>
          <a:p>
            <a:endParaRPr lang="en-US" sz="3600" dirty="0">
              <a:solidFill>
                <a:srgbClr val="B3FB73"/>
              </a:solidFill>
              <a:sym typeface="Menlo Regular"/>
            </a:endParaRPr>
          </a:p>
          <a:p>
            <a:r>
              <a:rPr lang="en-US" sz="3600" dirty="0" smtClean="0">
                <a:solidFill>
                  <a:srgbClr val="B3FB73"/>
                </a:solidFill>
                <a:sym typeface="Menlo Regular"/>
              </a:rPr>
              <a:t>[</a:t>
            </a:r>
            <a:r>
              <a:rPr lang="en-US" sz="3600" dirty="0" err="1">
                <a:sym typeface="Menlo Regular"/>
              </a:rPr>
              <a:t>assembly</a:t>
            </a:r>
            <a:r>
              <a:rPr lang="en-US" sz="3600" dirty="0" err="1">
                <a:solidFill>
                  <a:srgbClr val="B3FB73"/>
                </a:solidFill>
                <a:sym typeface="Menlo Regular"/>
              </a:rPr>
              <a:t>:</a:t>
            </a:r>
            <a:r>
              <a:rPr lang="en-US" sz="3600" dirty="0" err="1">
                <a:sym typeface="Menlo Regular"/>
              </a:rPr>
              <a:t>LinkerSafe</a:t>
            </a:r>
            <a:r>
              <a:rPr lang="en-US" sz="3600" dirty="0" smtClean="0">
                <a:solidFill>
                  <a:srgbClr val="B3FB73"/>
                </a:solidFill>
                <a:sym typeface="Menlo Regular"/>
              </a:rPr>
              <a:t>]</a:t>
            </a:r>
          </a:p>
          <a:p>
            <a:endParaRPr lang="en-US" sz="3600" dirty="0" smtClean="0">
              <a:solidFill>
                <a:srgbClr val="B3FB73"/>
              </a:solidFill>
              <a:sym typeface="Menlo Regular"/>
            </a:endParaRPr>
          </a:p>
          <a:p>
            <a:r>
              <a:rPr lang="en-US" sz="3600" dirty="0">
                <a:solidFill>
                  <a:srgbClr val="FFFDC3"/>
                </a:solidFill>
                <a:sym typeface="Menlo Regular"/>
              </a:rPr>
              <a:t>public sealed class </a:t>
            </a:r>
            <a:r>
              <a:rPr lang="en-US" sz="3600" dirty="0" err="1">
                <a:sym typeface="Menlo Regular"/>
              </a:rPr>
              <a:t>LinkerSafeAttribute</a:t>
            </a:r>
            <a:r>
              <a:rPr lang="en-US" sz="3600" dirty="0"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: </a:t>
            </a:r>
            <a:r>
              <a:rPr lang="en-US" sz="3600" dirty="0" err="1">
                <a:sym typeface="Menlo Regular"/>
              </a:rPr>
              <a:t>System</a:t>
            </a:r>
            <a:r>
              <a:rPr lang="en-US" sz="3600" dirty="0" err="1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dirty="0" err="1">
                <a:solidFill>
                  <a:srgbClr val="D0D1FE"/>
                </a:solidFill>
                <a:sym typeface="Menlo Regular"/>
              </a:rPr>
              <a:t>Attribute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 </a:t>
            </a:r>
            <a:endParaRPr lang="en-US" sz="3600" dirty="0" smtClean="0">
              <a:solidFill>
                <a:srgbClr val="B3FB73"/>
              </a:solidFill>
              <a:sym typeface="Menlo Regular"/>
            </a:endParaRPr>
          </a:p>
          <a:p>
            <a:r>
              <a:rPr lang="en-US" sz="3600" dirty="0" smtClean="0">
                <a:solidFill>
                  <a:srgbClr val="B3FB73"/>
                </a:solidFill>
                <a:sym typeface="Menlo Regular"/>
              </a:rPr>
              <a:t>{    </a:t>
            </a:r>
          </a:p>
          <a:p>
            <a:r>
              <a:rPr lang="en-US" sz="3600" dirty="0">
                <a:solidFill>
                  <a:srgbClr val="B3FB73"/>
                </a:solidFill>
                <a:sym typeface="Menlo Regular"/>
              </a:rPr>
              <a:t>	</a:t>
            </a:r>
            <a:r>
              <a:rPr lang="en-US" sz="3600" dirty="0">
                <a:solidFill>
                  <a:srgbClr val="FFFDC3"/>
                </a:solidFill>
                <a:sym typeface="Menlo Regular"/>
              </a:rPr>
              <a:t>public</a:t>
            </a:r>
            <a:r>
              <a:rPr lang="en-US" sz="3600" dirty="0" smtClean="0">
                <a:solidFill>
                  <a:srgbClr val="B3FB73"/>
                </a:solidFill>
                <a:sym typeface="Menlo Regular"/>
              </a:rPr>
              <a:t> </a:t>
            </a:r>
            <a:r>
              <a:rPr lang="en-US" sz="3600" dirty="0" err="1">
                <a:sym typeface="Menlo Regular"/>
              </a:rPr>
              <a:t>LinkerSafeAttribute</a:t>
            </a:r>
            <a:r>
              <a:rPr lang="en-US" sz="3600" dirty="0" smtClean="0">
                <a:solidFill>
                  <a:srgbClr val="B3FB73"/>
                </a:solidFill>
                <a:sym typeface="Menlo Regular"/>
              </a:rPr>
              <a:t>() 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: </a:t>
            </a:r>
            <a:r>
              <a:rPr lang="en-US" sz="3600" dirty="0">
                <a:sym typeface="Menlo Regular"/>
              </a:rPr>
              <a:t>base</a:t>
            </a:r>
            <a:r>
              <a:rPr lang="en-US" sz="3600" dirty="0" smtClean="0">
                <a:solidFill>
                  <a:srgbClr val="B3FB73"/>
                </a:solidFill>
                <a:sym typeface="Menlo Regular"/>
              </a:rPr>
              <a:t>() {}</a:t>
            </a:r>
          </a:p>
          <a:p>
            <a:r>
              <a:rPr lang="en-US" sz="3600" dirty="0" smtClean="0">
                <a:solidFill>
                  <a:srgbClr val="B3FB73"/>
                </a:solidFill>
                <a:sym typeface="Menlo Regular"/>
              </a:rPr>
              <a:t>}</a:t>
            </a:r>
            <a:endParaRPr lang="en-US" sz="3600" dirty="0">
              <a:solidFill>
                <a:srgbClr val="B3FB73"/>
              </a:solidFill>
              <a:sym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2757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Preserved Class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l-PL" sz="3600" dirty="0" smtClean="0">
                <a:solidFill>
                  <a:srgbClr val="B3FB73"/>
                </a:solidFill>
              </a:rPr>
              <a:t>[</a:t>
            </a:r>
            <a:r>
              <a:rPr lang="pl-PL" sz="3600" dirty="0" err="1" smtClean="0"/>
              <a:t>Preserve</a:t>
            </a:r>
            <a:r>
              <a:rPr lang="pl-PL" sz="3600" dirty="0" smtClean="0">
                <a:solidFill>
                  <a:srgbClr val="B3FB73"/>
                </a:solidFill>
              </a:rPr>
              <a:t>(</a:t>
            </a:r>
            <a:r>
              <a:rPr lang="pl-PL" sz="3600" dirty="0" err="1" smtClean="0"/>
              <a:t>Conditional</a:t>
            </a:r>
            <a:r>
              <a:rPr lang="pl-PL" sz="3600" dirty="0" smtClean="0"/>
              <a:t>=</a:t>
            </a:r>
            <a:r>
              <a:rPr lang="pl-PL" sz="3600" dirty="0" err="1">
                <a:solidFill>
                  <a:srgbClr val="E89C77"/>
                </a:solidFill>
                <a:latin typeface="Menlo Regular"/>
                <a:ea typeface="Menlo Regular"/>
                <a:cs typeface="Menlo Regular"/>
              </a:rPr>
              <a:t>true</a:t>
            </a:r>
            <a:r>
              <a:rPr lang="pl-PL" sz="3600" dirty="0">
                <a:solidFill>
                  <a:srgbClr val="B3FB73"/>
                </a:solidFill>
              </a:rPr>
              <a:t>)]</a:t>
            </a:r>
            <a:r>
              <a:rPr lang="pl-PL" sz="3600" dirty="0"/>
              <a:t/>
            </a:r>
            <a:br>
              <a:rPr lang="pl-PL" sz="3600" dirty="0"/>
            </a:br>
            <a:r>
              <a:rPr lang="pl-PL" sz="3600" dirty="0">
                <a:solidFill>
                  <a:srgbClr val="FFFDC3"/>
                </a:solidFill>
              </a:rPr>
              <a:t>public class</a:t>
            </a:r>
            <a:r>
              <a:rPr lang="pl-PL" sz="3600" dirty="0"/>
              <a:t> TestClass</a:t>
            </a:r>
            <a:br>
              <a:rPr lang="pl-PL" sz="3600" dirty="0"/>
            </a:br>
            <a:r>
              <a:rPr lang="pl-PL" sz="3600" dirty="0">
                <a:solidFill>
                  <a:srgbClr val="B3FB73"/>
                </a:solidFill>
              </a:rPr>
              <a:t>{</a:t>
            </a:r>
            <a:r>
              <a:rPr lang="pl-PL" sz="3600" dirty="0"/>
              <a:t/>
            </a:r>
            <a:br>
              <a:rPr lang="pl-PL" sz="3600" dirty="0"/>
            </a:br>
            <a:r>
              <a:rPr lang="pl-PL" sz="3600" dirty="0" smtClean="0"/>
              <a:t>    </a:t>
            </a:r>
            <a:r>
              <a:rPr lang="pl-PL" sz="3600" dirty="0">
                <a:solidFill>
                  <a:srgbClr val="B3FB73"/>
                </a:solidFill>
              </a:rPr>
              <a:t>[</a:t>
            </a:r>
            <a:r>
              <a:rPr lang="pl-PL" sz="3600" dirty="0"/>
              <a:t>Preserve</a:t>
            </a:r>
            <a:r>
              <a:rPr lang="pl-PL" sz="3600" dirty="0">
                <a:solidFill>
                  <a:srgbClr val="B3FB73"/>
                </a:solidFill>
              </a:rPr>
              <a:t>]</a:t>
            </a:r>
            <a:r>
              <a:rPr lang="pl-PL" sz="3600" dirty="0"/>
              <a:t/>
            </a:r>
            <a:br>
              <a:rPr lang="pl-PL" sz="3600" dirty="0"/>
            </a:br>
            <a:r>
              <a:rPr lang="pl-PL" sz="3600" dirty="0"/>
              <a:t>    </a:t>
            </a:r>
            <a:r>
              <a:rPr lang="pl-PL" sz="3600" dirty="0">
                <a:solidFill>
                  <a:srgbClr val="FFFDC3"/>
                </a:solidFill>
              </a:rPr>
              <a:t>public</a:t>
            </a:r>
            <a:r>
              <a:rPr lang="pl-PL" sz="3600" dirty="0"/>
              <a:t> TestClass</a:t>
            </a:r>
            <a:r>
              <a:rPr lang="pl-PL" sz="3600" dirty="0">
                <a:solidFill>
                  <a:srgbClr val="B3FB73"/>
                </a:solidFill>
              </a:rPr>
              <a:t>()</a:t>
            </a:r>
            <a:r>
              <a:rPr lang="pl-PL" sz="3600" dirty="0"/>
              <a:t/>
            </a:r>
            <a:br>
              <a:rPr lang="pl-PL" sz="3600" dirty="0"/>
            </a:br>
            <a:r>
              <a:rPr lang="pl-PL" sz="3600" dirty="0"/>
              <a:t>    </a:t>
            </a:r>
            <a:r>
              <a:rPr lang="pl-PL" sz="3600" dirty="0">
                <a:solidFill>
                  <a:srgbClr val="B3FB73"/>
                </a:solidFill>
              </a:rPr>
              <a:t>{}</a:t>
            </a:r>
            <a:r>
              <a:rPr lang="pl-PL" sz="3600" dirty="0"/>
              <a:t/>
            </a:r>
            <a:br>
              <a:rPr lang="pl-PL" sz="3600" dirty="0"/>
            </a:br>
            <a:r>
              <a:rPr lang="pl-PL" sz="3600" dirty="0"/>
              <a:t/>
            </a:r>
            <a:br>
              <a:rPr lang="pl-PL" sz="3600" dirty="0"/>
            </a:br>
            <a:r>
              <a:rPr lang="pl-PL" sz="3600" dirty="0"/>
              <a:t>    </a:t>
            </a:r>
            <a:r>
              <a:rPr lang="pl-PL" sz="3600" dirty="0">
                <a:solidFill>
                  <a:srgbClr val="B3FB73"/>
                </a:solidFill>
              </a:rPr>
              <a:t>[</a:t>
            </a:r>
            <a:r>
              <a:rPr lang="pl-PL" sz="3600" dirty="0"/>
              <a:t>Preserve</a:t>
            </a:r>
            <a:r>
              <a:rPr lang="pl-PL" sz="3600" dirty="0">
                <a:solidFill>
                  <a:srgbClr val="B3FB73"/>
                </a:solidFill>
              </a:rPr>
              <a:t>]</a:t>
            </a:r>
            <a:r>
              <a:rPr lang="pl-PL" sz="3600" dirty="0"/>
              <a:t/>
            </a:r>
            <a:br>
              <a:rPr lang="pl-PL" sz="3600" dirty="0"/>
            </a:br>
            <a:r>
              <a:rPr lang="pl-PL" sz="3600" dirty="0"/>
              <a:t>    </a:t>
            </a:r>
            <a:r>
              <a:rPr lang="pl-PL" sz="3600" dirty="0">
                <a:solidFill>
                  <a:srgbClr val="FFFDC3"/>
                </a:solidFill>
              </a:rPr>
              <a:t>public</a:t>
            </a:r>
            <a:r>
              <a:rPr lang="pl-PL" sz="3600" dirty="0"/>
              <a:t> </a:t>
            </a:r>
            <a:r>
              <a:rPr lang="pl-PL" sz="3600" dirty="0">
                <a:solidFill>
                  <a:srgbClr val="E89C77"/>
                </a:solidFill>
                <a:latin typeface="Menlo Regular"/>
                <a:ea typeface="Menlo Regular"/>
                <a:cs typeface="Menlo Regular"/>
              </a:rPr>
              <a:t>string</a:t>
            </a:r>
            <a:r>
              <a:rPr lang="pl-PL" sz="3600" dirty="0"/>
              <a:t> GetSharedText</a:t>
            </a:r>
            <a:r>
              <a:rPr lang="pl-PL" sz="3600" dirty="0">
                <a:solidFill>
                  <a:srgbClr val="B3FB73"/>
                </a:solidFill>
              </a:rPr>
              <a:t>()</a:t>
            </a:r>
            <a:r>
              <a:rPr lang="pl-PL" sz="3600" dirty="0"/>
              <a:t/>
            </a:r>
            <a:br>
              <a:rPr lang="pl-PL" sz="3600" dirty="0"/>
            </a:br>
            <a:r>
              <a:rPr lang="pl-PL" sz="3600" dirty="0"/>
              <a:t>    </a:t>
            </a:r>
            <a:r>
              <a:rPr lang="pl-PL" sz="3600" dirty="0">
                <a:solidFill>
                  <a:srgbClr val="B3FB73"/>
                </a:solidFill>
              </a:rPr>
              <a:t>{</a:t>
            </a:r>
            <a:r>
              <a:rPr lang="pl-PL" sz="3600" dirty="0"/>
              <a:t/>
            </a:r>
            <a:br>
              <a:rPr lang="pl-PL" sz="3600" dirty="0"/>
            </a:br>
            <a:r>
              <a:rPr lang="pl-PL" sz="3600" dirty="0"/>
              <a:t>      </a:t>
            </a:r>
            <a:r>
              <a:rPr lang="pl-PL" sz="3600" dirty="0">
                <a:solidFill>
                  <a:srgbClr val="B3FB73"/>
                </a:solidFill>
              </a:rPr>
              <a:t>  </a:t>
            </a:r>
            <a:r>
              <a:rPr lang="pl-PL" sz="3600" dirty="0">
                <a:solidFill>
                  <a:srgbClr val="FFFDC3"/>
                </a:solidFill>
              </a:rPr>
              <a:t>return</a:t>
            </a:r>
            <a:r>
              <a:rPr lang="pl-PL" sz="3600" dirty="0">
                <a:solidFill>
                  <a:srgbClr val="B3FB73"/>
                </a:solidFill>
              </a:rPr>
              <a:t> "</a:t>
            </a:r>
            <a:r>
              <a:rPr lang="pl-PL" sz="3600" dirty="0"/>
              <a:t>good</a:t>
            </a:r>
            <a:r>
              <a:rPr lang="pl-PL" sz="3600" dirty="0">
                <a:solidFill>
                  <a:srgbClr val="B3FB73"/>
                </a:solidFill>
              </a:rPr>
              <a:t>";</a:t>
            </a:r>
            <a:br>
              <a:rPr lang="pl-PL" sz="3600" dirty="0">
                <a:solidFill>
                  <a:srgbClr val="B3FB73"/>
                </a:solidFill>
              </a:rPr>
            </a:br>
            <a:r>
              <a:rPr lang="pl-PL" sz="3600" dirty="0">
                <a:solidFill>
                  <a:srgbClr val="B3FB73"/>
                </a:solidFill>
              </a:rPr>
              <a:t>    }</a:t>
            </a:r>
            <a:r>
              <a:rPr lang="pl-PL" sz="3600" dirty="0"/>
              <a:t/>
            </a:r>
            <a:br>
              <a:rPr lang="pl-PL" sz="3600" dirty="0"/>
            </a:br>
            <a:r>
              <a:rPr lang="pl-PL" sz="3600" dirty="0"/>
              <a:t>            </a:t>
            </a:r>
            <a:br>
              <a:rPr lang="pl-PL" sz="3600" dirty="0"/>
            </a:br>
            <a:r>
              <a:rPr lang="pl-PL" sz="3600" dirty="0"/>
              <a:t>    </a:t>
            </a:r>
            <a:r>
              <a:rPr lang="pl-PL" sz="3600" dirty="0">
                <a:solidFill>
                  <a:srgbClr val="FFFDC3"/>
                </a:solidFill>
              </a:rPr>
              <a:t>public</a:t>
            </a:r>
            <a:r>
              <a:rPr lang="pl-PL" sz="3600" dirty="0"/>
              <a:t> </a:t>
            </a:r>
            <a:r>
              <a:rPr lang="pl-PL" sz="3600" dirty="0">
                <a:solidFill>
                  <a:srgbClr val="E89C77"/>
                </a:solidFill>
                <a:latin typeface="Menlo Regular"/>
                <a:ea typeface="Menlo Regular"/>
                <a:cs typeface="Menlo Regular"/>
              </a:rPr>
              <a:t>string</a:t>
            </a:r>
            <a:r>
              <a:rPr lang="pl-PL" sz="3600" dirty="0"/>
              <a:t> LinkAway</a:t>
            </a:r>
            <a:r>
              <a:rPr lang="pl-PL" sz="3600" dirty="0">
                <a:solidFill>
                  <a:srgbClr val="B3FB73"/>
                </a:solidFill>
              </a:rPr>
              <a:t>()</a:t>
            </a:r>
            <a:r>
              <a:rPr lang="pl-PL" sz="3600" dirty="0"/>
              <a:t/>
            </a:r>
            <a:br>
              <a:rPr lang="pl-PL" sz="3600" dirty="0"/>
            </a:br>
            <a:r>
              <a:rPr lang="pl-PL" sz="3600" dirty="0"/>
              <a:t>    {</a:t>
            </a:r>
            <a:br>
              <a:rPr lang="pl-PL" sz="3600" dirty="0"/>
            </a:br>
            <a:r>
              <a:rPr lang="pl-PL" sz="3600" dirty="0"/>
              <a:t>        </a:t>
            </a:r>
            <a:r>
              <a:rPr lang="pl-PL" sz="3600" dirty="0">
                <a:solidFill>
                  <a:srgbClr val="FFFDC3"/>
                </a:solidFill>
              </a:rPr>
              <a:t>return</a:t>
            </a:r>
            <a:r>
              <a:rPr lang="pl-PL" sz="3600" dirty="0"/>
              <a:t> string.</a:t>
            </a:r>
            <a:r>
              <a:rPr lang="pl-PL" sz="3600" dirty="0">
                <a:solidFill>
                  <a:srgbClr val="D0D1FE"/>
                </a:solidFill>
              </a:rPr>
              <a:t>Empty</a:t>
            </a:r>
            <a:r>
              <a:rPr lang="pl-PL" sz="3600" dirty="0"/>
              <a:t>;</a:t>
            </a:r>
            <a:br>
              <a:rPr lang="pl-PL" sz="3600" dirty="0"/>
            </a:br>
            <a:r>
              <a:rPr lang="pl-PL" sz="3600" dirty="0"/>
              <a:t>    </a:t>
            </a:r>
            <a:r>
              <a:rPr lang="pl-PL" sz="3600" dirty="0" smtClean="0"/>
              <a:t>}</a:t>
            </a:r>
            <a:r>
              <a:rPr lang="pl-PL" sz="3600" dirty="0"/>
              <a:t/>
            </a:r>
            <a:br>
              <a:rPr lang="pl-PL" sz="3600" dirty="0"/>
            </a:br>
            <a:r>
              <a:rPr lang="pl-PL" sz="3600" dirty="0" smtClean="0"/>
              <a:t>} </a:t>
            </a:r>
            <a:endParaRPr lang="en-US" sz="3600" dirty="0">
              <a:solidFill>
                <a:srgbClr val="B3FB73"/>
              </a:solidFill>
              <a:sym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9733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Reference Directly in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pl-PL" sz="3600" dirty="0">
                <a:solidFill>
                  <a:srgbClr val="B3FB73"/>
                </a:solidFill>
              </a:rPr>
              <a:t>// </a:t>
            </a:r>
            <a:r>
              <a:rPr lang="pl-PL" sz="3600" dirty="0" err="1">
                <a:solidFill>
                  <a:srgbClr val="B3FB73"/>
                </a:solidFill>
              </a:rPr>
              <a:t>Never</a:t>
            </a:r>
            <a:r>
              <a:rPr lang="pl-PL" sz="3600" dirty="0">
                <a:solidFill>
                  <a:srgbClr val="B3FB73"/>
                </a:solidFill>
              </a:rPr>
              <a:t> </a:t>
            </a:r>
            <a:r>
              <a:rPr lang="pl-PL" sz="3600" dirty="0" err="1">
                <a:solidFill>
                  <a:srgbClr val="B3FB73"/>
                </a:solidFill>
              </a:rPr>
              <a:t>call</a:t>
            </a:r>
            <a:r>
              <a:rPr lang="pl-PL" sz="3600" dirty="0">
                <a:solidFill>
                  <a:srgbClr val="B3FB73"/>
                </a:solidFill>
              </a:rPr>
              <a:t> </a:t>
            </a:r>
            <a:r>
              <a:rPr lang="pl-PL" sz="3600" dirty="0" err="1">
                <a:solidFill>
                  <a:srgbClr val="B3FB73"/>
                </a:solidFill>
              </a:rPr>
              <a:t>this</a:t>
            </a:r>
            <a:r>
              <a:rPr lang="pl-PL" sz="3600" dirty="0">
                <a:solidFill>
                  <a:srgbClr val="B3FB73"/>
                </a:solidFill>
              </a:rPr>
              <a:t> </a:t>
            </a:r>
            <a:r>
              <a:rPr lang="pl-PL" sz="3600" dirty="0" err="1">
                <a:solidFill>
                  <a:srgbClr val="B3FB73"/>
                </a:solidFill>
              </a:rPr>
              <a:t>class</a:t>
            </a:r>
            <a:r>
              <a:rPr lang="pl-PL" sz="3600" dirty="0">
                <a:solidFill>
                  <a:srgbClr val="B3FB73"/>
                </a:solidFill>
              </a:rPr>
              <a:t> </a:t>
            </a:r>
            <a:r>
              <a:rPr lang="pl-PL" sz="3600" dirty="0" err="1">
                <a:solidFill>
                  <a:srgbClr val="B3FB73"/>
                </a:solidFill>
              </a:rPr>
              <a:t>or</a:t>
            </a:r>
            <a:r>
              <a:rPr lang="pl-PL" sz="3600" dirty="0">
                <a:solidFill>
                  <a:srgbClr val="B3FB73"/>
                </a:solidFill>
              </a:rPr>
              <a:t> </a:t>
            </a:r>
            <a:r>
              <a:rPr lang="pl-PL" sz="3600" dirty="0" err="1">
                <a:solidFill>
                  <a:srgbClr val="B3FB73"/>
                </a:solidFill>
              </a:rPr>
              <a:t>anything</a:t>
            </a:r>
            <a:r>
              <a:rPr lang="pl-PL" sz="3600" dirty="0">
                <a:solidFill>
                  <a:srgbClr val="B3FB73"/>
                </a:solidFill>
              </a:rPr>
              <a:t> in </a:t>
            </a:r>
            <a:r>
              <a:rPr lang="pl-PL" sz="3600" dirty="0" err="1">
                <a:solidFill>
                  <a:srgbClr val="B3FB73"/>
                </a:solidFill>
              </a:rPr>
              <a:t>it</a:t>
            </a:r>
            <a:endParaRPr lang="pl-PL" sz="3600" dirty="0">
              <a:solidFill>
                <a:srgbClr val="B3FB73"/>
              </a:solidFill>
            </a:endParaRPr>
          </a:p>
          <a:p>
            <a:r>
              <a:rPr lang="pl-PL" sz="3600" dirty="0" smtClean="0">
                <a:solidFill>
                  <a:srgbClr val="FFFDC3"/>
                </a:solidFill>
              </a:rPr>
              <a:t>public</a:t>
            </a:r>
            <a:r>
              <a:rPr lang="pl-PL" sz="3600" dirty="0">
                <a:solidFill>
                  <a:srgbClr val="FFFDC3"/>
                </a:solidFill>
              </a:rPr>
              <a:t> class</a:t>
            </a:r>
            <a:r>
              <a:rPr lang="pl-PL" sz="3600" dirty="0"/>
              <a:t> LinkerPleaseInclude</a:t>
            </a:r>
            <a:br>
              <a:rPr lang="pl-PL" sz="3600" dirty="0"/>
            </a:br>
            <a:r>
              <a:rPr lang="pl-PL" sz="3600" dirty="0" smtClean="0">
                <a:solidFill>
                  <a:srgbClr val="B3FB73"/>
                </a:solidFill>
              </a:rPr>
              <a:t>{</a:t>
            </a:r>
            <a:r>
              <a:rPr lang="pl-PL" sz="3600" dirty="0"/>
              <a:t/>
            </a:r>
            <a:br>
              <a:rPr lang="pl-PL" sz="3600" dirty="0"/>
            </a:br>
            <a:r>
              <a:rPr lang="pl-PL" sz="3600" dirty="0"/>
              <a:t>    </a:t>
            </a:r>
            <a:r>
              <a:rPr lang="pl-PL" sz="3600" dirty="0" smtClean="0">
                <a:solidFill>
                  <a:srgbClr val="FFFDC3"/>
                </a:solidFill>
              </a:rPr>
              <a:t>public</a:t>
            </a:r>
            <a:r>
              <a:rPr lang="pl-PL" sz="3600" dirty="0"/>
              <a:t> </a:t>
            </a:r>
            <a:r>
              <a:rPr lang="pl-PL" sz="3600" dirty="0">
                <a:solidFill>
                  <a:srgbClr val="E89C77"/>
                </a:solidFill>
                <a:latin typeface="Menlo Regular"/>
                <a:ea typeface="Menlo Regular"/>
                <a:cs typeface="Menlo Regular"/>
              </a:rPr>
              <a:t>void</a:t>
            </a:r>
            <a:r>
              <a:rPr lang="pl-PL" sz="3600" dirty="0"/>
              <a:t> Include</a:t>
            </a:r>
            <a:r>
              <a:rPr lang="pl-PL" sz="3600" dirty="0">
                <a:solidFill>
                  <a:srgbClr val="B3FB73"/>
                </a:solidFill>
              </a:rPr>
              <a:t>(</a:t>
            </a:r>
            <a:r>
              <a:rPr lang="pl-PL" sz="3600" dirty="0">
                <a:solidFill>
                  <a:srgbClr val="D0D1FE"/>
                </a:solidFill>
              </a:rPr>
              <a:t>TestClass</a:t>
            </a:r>
            <a:r>
              <a:rPr lang="pl-PL" sz="3600" dirty="0"/>
              <a:t> testClass</a:t>
            </a:r>
            <a:r>
              <a:rPr lang="pl-PL" sz="3600" dirty="0">
                <a:solidFill>
                  <a:srgbClr val="B3FB73"/>
                </a:solidFill>
              </a:rPr>
              <a:t>)</a:t>
            </a:r>
            <a:r>
              <a:rPr lang="pl-PL" sz="3600" dirty="0"/>
              <a:t/>
            </a:r>
            <a:br>
              <a:rPr lang="pl-PL" sz="3600" dirty="0"/>
            </a:br>
            <a:r>
              <a:rPr lang="pl-PL" sz="3600" dirty="0"/>
              <a:t>    </a:t>
            </a:r>
            <a:r>
              <a:rPr lang="pl-PL" sz="3600" dirty="0" smtClean="0">
                <a:solidFill>
                  <a:srgbClr val="B3FB73"/>
                </a:solidFill>
              </a:rPr>
              <a:t>{</a:t>
            </a:r>
            <a:r>
              <a:rPr lang="pl-PL" sz="3600" dirty="0"/>
              <a:t/>
            </a:r>
            <a:br>
              <a:rPr lang="pl-PL" sz="3600" dirty="0"/>
            </a:br>
            <a:r>
              <a:rPr lang="pl-PL" sz="3600" dirty="0"/>
              <a:t>        </a:t>
            </a:r>
            <a:r>
              <a:rPr lang="pl-PL" sz="3600" dirty="0">
                <a:solidFill>
                  <a:srgbClr val="FFFDC3"/>
                </a:solidFill>
              </a:rPr>
              <a:t>var</a:t>
            </a:r>
            <a:r>
              <a:rPr lang="pl-PL" sz="3600" dirty="0"/>
              <a:t> a = </a:t>
            </a:r>
            <a:r>
              <a:rPr lang="pl-PL" sz="3600" dirty="0" err="1"/>
              <a:t>testClass.GetSharedText</a:t>
            </a:r>
            <a:r>
              <a:rPr lang="pl-PL" sz="3600" dirty="0" smtClean="0">
                <a:solidFill>
                  <a:srgbClr val="B3FB73"/>
                </a:solidFill>
              </a:rPr>
              <a:t>();                                                   </a:t>
            </a:r>
            <a:r>
              <a:rPr lang="pl-PL" sz="3600" dirty="0"/>
              <a:t/>
            </a:r>
            <a:br>
              <a:rPr lang="pl-PL" sz="3600" dirty="0"/>
            </a:br>
            <a:r>
              <a:rPr lang="pl-PL" sz="3600" dirty="0"/>
              <a:t>        </a:t>
            </a:r>
            <a:r>
              <a:rPr lang="pl-PL" sz="3600" dirty="0" err="1">
                <a:solidFill>
                  <a:srgbClr val="FFFDC3"/>
                </a:solidFill>
              </a:rPr>
              <a:t>var</a:t>
            </a:r>
            <a:r>
              <a:rPr lang="pl-PL" sz="3600" dirty="0"/>
              <a:t> b = </a:t>
            </a:r>
            <a:r>
              <a:rPr lang="pl-PL" sz="3600" dirty="0">
                <a:solidFill>
                  <a:srgbClr val="FFFDC3"/>
                </a:solidFill>
              </a:rPr>
              <a:t>new</a:t>
            </a:r>
            <a:r>
              <a:rPr lang="pl-PL" sz="3600" dirty="0"/>
              <a:t> TestClass</a:t>
            </a:r>
            <a:r>
              <a:rPr lang="pl-PL" sz="3600" dirty="0">
                <a:solidFill>
                  <a:srgbClr val="B3FB73"/>
                </a:solidFill>
              </a:rPr>
              <a:t>();</a:t>
            </a:r>
            <a:r>
              <a:rPr lang="pl-PL" sz="3600" dirty="0"/>
              <a:t/>
            </a:r>
            <a:br>
              <a:rPr lang="pl-PL" sz="3600" dirty="0"/>
            </a:br>
            <a:r>
              <a:rPr lang="pl-PL" sz="3600" dirty="0"/>
              <a:t>    </a:t>
            </a:r>
            <a:r>
              <a:rPr lang="pl-PL" sz="3600" dirty="0">
                <a:solidFill>
                  <a:srgbClr val="B3FB73"/>
                </a:solidFill>
              </a:rPr>
              <a:t>}</a:t>
            </a:r>
            <a:br>
              <a:rPr lang="pl-PL" sz="3600" dirty="0">
                <a:solidFill>
                  <a:srgbClr val="B3FB73"/>
                </a:solidFill>
              </a:rPr>
            </a:br>
            <a:r>
              <a:rPr lang="pl-PL" sz="3600" dirty="0">
                <a:solidFill>
                  <a:srgbClr val="B3FB73"/>
                </a:solidFill>
              </a:rPr>
              <a:t>}</a:t>
            </a:r>
            <a:endParaRPr lang="en-US" sz="3600" dirty="0">
              <a:solidFill>
                <a:srgbClr val="B3FB73"/>
              </a:solidFill>
              <a:sym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8761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Properties - Android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3" y="2828090"/>
            <a:ext cx="9316014" cy="3908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2" y="8288246"/>
            <a:ext cx="9316015" cy="390861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335023" y="1949954"/>
            <a:ext cx="4815840" cy="1314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93738" indent="-6937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389063" indent="-6746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 charset="0"/>
              <a:buChar char="–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2063750" indent="-6556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698750" indent="-635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Visual Studio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335023" y="7410109"/>
            <a:ext cx="4815840" cy="1314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93738" indent="-6937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389063" indent="-6746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 charset="0"/>
              <a:buChar char="–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2063750" indent="-6556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698750" indent="-635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Xamarin</a:t>
            </a:r>
            <a:r>
              <a:rPr lang="en-US" dirty="0" smtClean="0">
                <a:solidFill>
                  <a:schemeClr val="bg1"/>
                </a:solidFill>
              </a:rPr>
              <a:t> Studio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8962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Properties - iOS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335023" y="1949954"/>
            <a:ext cx="4815840" cy="1314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93738" indent="-6937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389063" indent="-6746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 charset="0"/>
              <a:buChar char="–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2063750" indent="-6556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698750" indent="-635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Visual Studio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335023" y="7410109"/>
            <a:ext cx="4815840" cy="1314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93738" indent="-6937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389063" indent="-6746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 charset="0"/>
              <a:buChar char="–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2063750" indent="-6556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698750" indent="-635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Xamarin</a:t>
            </a:r>
            <a:r>
              <a:rPr lang="en-US" dirty="0" smtClean="0">
                <a:solidFill>
                  <a:schemeClr val="bg1"/>
                </a:solidFill>
              </a:rPr>
              <a:t> Studio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2" y="2744545"/>
            <a:ext cx="8553893" cy="4739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2" y="8278228"/>
            <a:ext cx="11527268" cy="45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255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825500" latinLnBrk="1" hangingPunct="0">
              <a:spcBef>
                <a:spcPts val="3500"/>
              </a:spcBef>
            </a:pPr>
            <a:r>
              <a:rPr lang="en-US" dirty="0">
                <a:solidFill>
                  <a:srgbClr val="FFFFFF"/>
                </a:solidFill>
                <a:sym typeface="Segoe UI"/>
              </a:rPr>
              <a:t>Playing with the </a:t>
            </a:r>
            <a:r>
              <a:rPr lang="en-US" dirty="0" smtClean="0">
                <a:solidFill>
                  <a:srgbClr val="FFFFFF"/>
                </a:solidFill>
                <a:sym typeface="Segoe UI"/>
              </a:rPr>
              <a:t>Garbage</a:t>
            </a:r>
            <a:endParaRPr lang="en-US" dirty="0">
              <a:solidFill>
                <a:srgbClr val="FFFFFF"/>
              </a:solidFill>
              <a:sym typeface="Segoe U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617" y="2386584"/>
            <a:ext cx="20639314" cy="1031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3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 </a:t>
            </a:r>
            <a:r>
              <a:rPr lang="en-US" dirty="0" err="1" smtClean="0"/>
              <a:t>SGen</a:t>
            </a:r>
            <a:r>
              <a:rPr lang="en-US" dirty="0" smtClean="0"/>
              <a:t> Garbage Collector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35024" y="3080883"/>
            <a:ext cx="10856976" cy="1098917"/>
          </a:xfrm>
          <a:prstGeom prst="rect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l"/>
            <a:r>
              <a:rPr lang="en-US" dirty="0" smtClean="0"/>
              <a:t>Generational Garbage Collector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5024" y="4547528"/>
            <a:ext cx="10856976" cy="1098917"/>
          </a:xfrm>
          <a:prstGeom prst="rect">
            <a:avLst/>
          </a:prstGeom>
          <a:solidFill>
            <a:srgbClr val="A1D95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 anchorCtr="0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FF"/>
                </a:solidFill>
              </a:rPr>
              <a:t>Major vs. Minor Collections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egoe U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5024" y="8202201"/>
            <a:ext cx="10856976" cy="1098917"/>
          </a:xfrm>
          <a:prstGeom prst="rect">
            <a:avLst/>
          </a:prstGeom>
          <a:solidFill>
            <a:srgbClr val="9378CD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algn="l" rtl="0" latinLnBrk="1" hangingPunct="0">
              <a:lnSpc>
                <a:spcPct val="90000"/>
              </a:lnSpc>
              <a:spcBef>
                <a:spcPts val="3500"/>
              </a:spcBef>
            </a:pPr>
            <a:r>
              <a:rPr kumimoji="0" lang="en-US" sz="45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Stop the World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5024" y="9668846"/>
            <a:ext cx="10856976" cy="1098917"/>
          </a:xfrm>
          <a:prstGeom prst="rect">
            <a:avLst/>
          </a:prstGeom>
          <a:solidFill>
            <a:srgbClr val="F56D4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FF"/>
                </a:solidFill>
              </a:rPr>
              <a:t>The More you Allocate, the More Minor GC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egoe U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6143" y="5839410"/>
            <a:ext cx="810831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dirty="0" smtClean="0"/>
              <a:t>Nursery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 smtClean="0"/>
              <a:t>Major Heap (Old Generations)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 smtClean="0"/>
              <a:t>Large Object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3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Minor Collection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09585" y="3188604"/>
            <a:ext cx="5486400" cy="936987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09584" y="2425714"/>
            <a:ext cx="22896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Nursery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09585" y="3176937"/>
            <a:ext cx="5486400" cy="1523270"/>
          </a:xfrm>
          <a:prstGeom prst="rect">
            <a:avLst/>
          </a:prstGeom>
          <a:solidFill>
            <a:srgbClr val="44B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 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09584" y="4728589"/>
            <a:ext cx="5486400" cy="3022563"/>
          </a:xfrm>
          <a:prstGeom prst="rect">
            <a:avLst/>
          </a:prstGeom>
          <a:solidFill>
            <a:srgbClr val="44B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 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09584" y="7779534"/>
            <a:ext cx="5486400" cy="4856654"/>
          </a:xfrm>
          <a:prstGeom prst="rect">
            <a:avLst/>
          </a:prstGeom>
          <a:solidFill>
            <a:srgbClr val="44B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 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217613" y="3188604"/>
            <a:ext cx="5486400" cy="936987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217613" y="2386584"/>
            <a:ext cx="42466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Old Generations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217613" y="3180009"/>
            <a:ext cx="5486400" cy="3676808"/>
          </a:xfrm>
          <a:prstGeom prst="rect">
            <a:avLst/>
          </a:prstGeom>
          <a:solidFill>
            <a:srgbClr val="44B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Existing Object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217613" y="6865412"/>
            <a:ext cx="5486400" cy="3022563"/>
          </a:xfrm>
          <a:prstGeom prst="rect">
            <a:avLst/>
          </a:prstGeom>
          <a:solidFill>
            <a:srgbClr val="44B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 B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9895984" y="6239870"/>
            <a:ext cx="4321628" cy="193965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531510" y="3519380"/>
            <a:ext cx="12425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15659" y="9746196"/>
            <a:ext cx="107424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309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1" grpId="0" animBg="1"/>
      <p:bldP spid="13" grpId="0"/>
      <p:bldP spid="13" grpId="1"/>
      <p:bldP spid="14" grpId="0"/>
      <p:bldP spid="1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You Can Play with It - </a:t>
            </a:r>
            <a:r>
              <a:rPr lang="en-US" dirty="0"/>
              <a:t>MONO_GC_PARAMS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35024" y="1991772"/>
            <a:ext cx="10856976" cy="1098917"/>
          </a:xfrm>
          <a:prstGeom prst="rect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lvl="1"/>
            <a:r>
              <a:rPr lang="en-US" dirty="0"/>
              <a:t>nursery-size</a:t>
            </a:r>
          </a:p>
        </p:txBody>
      </p:sp>
      <p:sp>
        <p:nvSpPr>
          <p:cNvPr id="6" name="Rectangle 5"/>
          <p:cNvSpPr/>
          <p:nvPr/>
        </p:nvSpPr>
        <p:spPr>
          <a:xfrm>
            <a:off x="1335024" y="3882960"/>
            <a:ext cx="10856976" cy="1098917"/>
          </a:xfrm>
          <a:prstGeom prst="rect">
            <a:avLst/>
          </a:prstGeom>
          <a:solidFill>
            <a:srgbClr val="A1D95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 anchorCtr="0">
            <a:noAutofit/>
          </a:bodyPr>
          <a:lstStyle/>
          <a:p>
            <a:pPr algn="l" rtl="0" latinLnBrk="1" hangingPunct="0">
              <a:lnSpc>
                <a:spcPct val="90000"/>
              </a:lnSpc>
              <a:spcBef>
                <a:spcPts val="3500"/>
              </a:spcBef>
            </a:pPr>
            <a:r>
              <a:rPr lang="en-US" dirty="0">
                <a:solidFill>
                  <a:srgbClr val="FFFFFF"/>
                </a:solidFill>
              </a:rPr>
              <a:t>soft-heap-limit</a:t>
            </a:r>
          </a:p>
        </p:txBody>
      </p:sp>
      <p:sp>
        <p:nvSpPr>
          <p:cNvPr id="7" name="Rectangle 6"/>
          <p:cNvSpPr/>
          <p:nvPr/>
        </p:nvSpPr>
        <p:spPr>
          <a:xfrm>
            <a:off x="1335024" y="5774148"/>
            <a:ext cx="10856976" cy="1098917"/>
          </a:xfrm>
          <a:prstGeom prst="rect">
            <a:avLst/>
          </a:prstGeom>
          <a:solidFill>
            <a:srgbClr val="9378CD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algn="l" rtl="0" latinLnBrk="1" hangingPunct="0">
              <a:lnSpc>
                <a:spcPct val="90000"/>
              </a:lnSpc>
              <a:spcBef>
                <a:spcPts val="3500"/>
              </a:spcBef>
            </a:pPr>
            <a:r>
              <a:rPr lang="en-US" dirty="0">
                <a:solidFill>
                  <a:srgbClr val="FFFFFF"/>
                </a:solidFill>
              </a:rPr>
              <a:t>evacuation-threshold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5024" y="7665336"/>
            <a:ext cx="10856976" cy="1098917"/>
          </a:xfrm>
          <a:prstGeom prst="rect">
            <a:avLst/>
          </a:prstGeom>
          <a:solidFill>
            <a:srgbClr val="F56D4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algn="l" rtl="0" latinLnBrk="1" hangingPunct="0">
              <a:lnSpc>
                <a:spcPct val="90000"/>
              </a:lnSpc>
              <a:spcBef>
                <a:spcPts val="3500"/>
              </a:spcBef>
            </a:pPr>
            <a:r>
              <a:rPr lang="en-US" dirty="0">
                <a:solidFill>
                  <a:srgbClr val="FFFFFF"/>
                </a:solidFill>
              </a:rPr>
              <a:t>bridge-implementation - old , new , </a:t>
            </a:r>
            <a:r>
              <a:rPr lang="en-US" dirty="0" err="1">
                <a:solidFill>
                  <a:srgbClr val="FFFFFF"/>
                </a:solidFill>
              </a:rPr>
              <a:t>tarjan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18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94" y="1970947"/>
            <a:ext cx="15787959" cy="1050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64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be So Nosey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479" y="2386584"/>
            <a:ext cx="8911590" cy="102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1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Options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35024" y="1991772"/>
            <a:ext cx="10856976" cy="1098917"/>
          </a:xfrm>
          <a:prstGeom prst="rect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lvl="1"/>
            <a:r>
              <a:rPr lang="en-US" dirty="0" smtClean="0"/>
              <a:t>Embed Assemblies in Native Code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5024" y="7483454"/>
            <a:ext cx="10856976" cy="1098917"/>
          </a:xfrm>
          <a:prstGeom prst="rect">
            <a:avLst/>
          </a:prstGeom>
          <a:solidFill>
            <a:srgbClr val="A1D95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 anchorCtr="0">
            <a:noAutofit/>
          </a:bodyPr>
          <a:lstStyle/>
          <a:p>
            <a:pPr algn="l" rtl="0" latinLnBrk="1" hangingPunct="0">
              <a:lnSpc>
                <a:spcPct val="90000"/>
              </a:lnSpc>
              <a:spcBef>
                <a:spcPts val="3500"/>
              </a:spcBef>
            </a:pPr>
            <a:r>
              <a:rPr lang="en-US" dirty="0" err="1" smtClean="0">
                <a:solidFill>
                  <a:srgbClr val="FFFFFF"/>
                </a:solidFill>
              </a:rPr>
              <a:t>Proguard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8488" y="3236137"/>
            <a:ext cx="1419010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dirty="0" smtClean="0"/>
              <a:t>APK files are just zips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 smtClean="0"/>
              <a:t>All Assemblies by default are bundled into APK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 smtClean="0"/>
              <a:t>Assemblies can easily be opened in a look like Dot-Peek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 smtClean="0"/>
              <a:t>Converted into Binary goo as .so file in Lib directory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 smtClean="0"/>
              <a:t>Requires </a:t>
            </a:r>
            <a:r>
              <a:rPr lang="en-US" dirty="0" smtClean="0"/>
              <a:t>MSDN enterprise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 smtClean="0"/>
              <a:t>AOT Option Does Not Remove </a:t>
            </a:r>
            <a:r>
              <a:rPr lang="en-US" dirty="0" err="1" smtClean="0"/>
              <a:t>.Net</a:t>
            </a:r>
            <a:r>
              <a:rPr lang="en-US" dirty="0" smtClean="0"/>
              <a:t> Assemblies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8488" y="8672580"/>
            <a:ext cx="159502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dirty="0" smtClean="0"/>
              <a:t>Minimizes and obfuscates the Java Code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 smtClean="0"/>
              <a:t>No spaces allowed in path to Android SDK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 smtClean="0"/>
              <a:t>This won’t matter if you can’t embed assemblies in native code</a:t>
            </a:r>
          </a:p>
          <a:p>
            <a:pPr marL="685800" indent="-685800">
              <a:buFont typeface="Arial" charset="0"/>
              <a:buChar char="•"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5024" y="11068855"/>
            <a:ext cx="10856976" cy="1906281"/>
          </a:xfrm>
          <a:prstGeom prst="rect">
            <a:avLst/>
          </a:prstGeom>
          <a:solidFill>
            <a:srgbClr val="F56D4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algn="l" rtl="0" latinLnBrk="1" hangingPunct="0">
              <a:lnSpc>
                <a:spcPct val="90000"/>
              </a:lnSpc>
              <a:spcBef>
                <a:spcPts val="3500"/>
              </a:spcBef>
            </a:pPr>
            <a:r>
              <a:rPr lang="en-US" dirty="0" smtClean="0">
                <a:solidFill>
                  <a:srgbClr val="FFFFFF"/>
                </a:solidFill>
              </a:rPr>
              <a:t>These Options will Only Slow Down </a:t>
            </a:r>
          </a:p>
          <a:p>
            <a:pPr algn="l" rtl="0" latinLnBrk="1" hangingPunct="0">
              <a:lnSpc>
                <a:spcPct val="90000"/>
              </a:lnSpc>
              <a:spcBef>
                <a:spcPts val="3500"/>
              </a:spcBef>
            </a:pPr>
            <a:r>
              <a:rPr lang="en-US" dirty="0" smtClean="0">
                <a:solidFill>
                  <a:srgbClr val="FFFFFF"/>
                </a:solidFill>
              </a:rPr>
              <a:t>Someone Reverse Engineering Your Code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86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6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I Don’t Have the </a:t>
            </a:r>
            <a:r>
              <a:rPr lang="en-US" dirty="0" smtClean="0"/>
              <a:t>MSDN Enterprise?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35024" y="2733425"/>
            <a:ext cx="10856976" cy="1098917"/>
          </a:xfrm>
          <a:prstGeom prst="rect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l"/>
            <a:r>
              <a:rPr lang="en-US" dirty="0" smtClean="0"/>
              <a:t>Don’t Panic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5924" y="2386584"/>
            <a:ext cx="8309276" cy="73519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35023" y="4220957"/>
            <a:ext cx="10856976" cy="1098917"/>
          </a:xfrm>
          <a:prstGeom prst="rect">
            <a:avLst/>
          </a:prstGeom>
          <a:solidFill>
            <a:srgbClr val="A1D95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 anchorCtr="0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FF"/>
                </a:solidFill>
              </a:rPr>
              <a:t>Other Obfuscation Tools Available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egoe U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2971" y="5708489"/>
            <a:ext cx="107115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b="0" dirty="0"/>
              <a:t>Crypto </a:t>
            </a:r>
            <a:r>
              <a:rPr lang="en-US" b="0" dirty="0" smtClean="0"/>
              <a:t>Obfuscator</a:t>
            </a:r>
          </a:p>
          <a:p>
            <a:pPr marL="685800" indent="-685800">
              <a:buFont typeface="Arial" charset="0"/>
              <a:buChar char="•"/>
            </a:pPr>
            <a:r>
              <a:rPr lang="en-US" b="0" dirty="0" err="1" smtClean="0"/>
              <a:t>Xenocode</a:t>
            </a:r>
            <a:endParaRPr lang="en-US" b="0" dirty="0" smtClean="0"/>
          </a:p>
          <a:p>
            <a:pPr marL="685800" indent="-685800">
              <a:buFont typeface="Arial" charset="0"/>
              <a:buChar char="•"/>
            </a:pPr>
            <a:r>
              <a:rPr lang="en-US" b="0" dirty="0" err="1"/>
              <a:t>ConfuserEx</a:t>
            </a:r>
            <a:endParaRPr lang="en-US" b="0" dirty="0" smtClean="0"/>
          </a:p>
          <a:p>
            <a:pPr marL="685800" indent="-68580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335023" y="8409967"/>
            <a:ext cx="10856976" cy="1098917"/>
          </a:xfrm>
          <a:prstGeom prst="rect">
            <a:avLst/>
          </a:prstGeom>
          <a:solidFill>
            <a:srgbClr val="9378CD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Or,</a:t>
            </a:r>
            <a:r>
              <a:rPr kumimoji="0" lang="en-US" sz="450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 Just </a:t>
            </a:r>
            <a:r>
              <a:rPr lang="en-US" dirty="0">
                <a:solidFill>
                  <a:srgbClr val="FFFFFF"/>
                </a:solidFill>
              </a:rPr>
              <a:t>P</a:t>
            </a:r>
            <a:r>
              <a:rPr kumimoji="0" lang="en-US" sz="450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urchase </a:t>
            </a:r>
            <a:r>
              <a:rPr lang="en-US" dirty="0" smtClean="0">
                <a:solidFill>
                  <a:srgbClr val="FFFFFF"/>
                </a:solidFill>
              </a:rPr>
              <a:t>MSDN</a:t>
            </a:r>
            <a:r>
              <a:rPr kumimoji="0" lang="en-US" sz="450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 Enterprise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35023" y="9897499"/>
            <a:ext cx="10856976" cy="1098917"/>
          </a:xfrm>
          <a:prstGeom prst="rect">
            <a:avLst/>
          </a:prstGeom>
          <a:solidFill>
            <a:srgbClr val="F56D4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FF"/>
                </a:solidFill>
              </a:rPr>
              <a:t>Seriously, Your Time is Worth Something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1307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Options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5023" y="2386584"/>
            <a:ext cx="13649313" cy="1098917"/>
          </a:xfrm>
          <a:prstGeom prst="rect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lvl="1"/>
            <a:r>
              <a:rPr lang="en-US" dirty="0" smtClean="0"/>
              <a:t>Your Code is AOT Compiled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06957" y="3756682"/>
            <a:ext cx="133773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dirty="0" smtClean="0"/>
              <a:t>Not much that needs to be done here out of the box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 smtClean="0"/>
              <a:t>No </a:t>
            </a:r>
            <a:r>
              <a:rPr lang="en-US" dirty="0" err="1" smtClean="0"/>
              <a:t>.Net</a:t>
            </a:r>
            <a:r>
              <a:rPr lang="en-US" dirty="0"/>
              <a:t> </a:t>
            </a:r>
            <a:r>
              <a:rPr lang="en-US" dirty="0" smtClean="0"/>
              <a:t>Assemblies to pull out of the .</a:t>
            </a:r>
            <a:r>
              <a:rPr lang="en-US" dirty="0" err="1" smtClean="0"/>
              <a:t>ipa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335023" y="5771501"/>
            <a:ext cx="13649313" cy="1906281"/>
          </a:xfrm>
          <a:prstGeom prst="rect">
            <a:avLst/>
          </a:prstGeom>
          <a:solidFill>
            <a:srgbClr val="F56D4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algn="l" rtl="0" latinLnBrk="1" hangingPunct="0">
              <a:lnSpc>
                <a:spcPct val="90000"/>
              </a:lnSpc>
              <a:spcBef>
                <a:spcPts val="3500"/>
              </a:spcBef>
            </a:pPr>
            <a:r>
              <a:rPr lang="en-US" dirty="0" smtClean="0">
                <a:solidFill>
                  <a:srgbClr val="FFFFFF"/>
                </a:solidFill>
              </a:rPr>
              <a:t>This will Only Slow Down Someone Reverse</a:t>
            </a:r>
          </a:p>
          <a:p>
            <a:pPr algn="l" rtl="0" latinLnBrk="1" hangingPunct="0">
              <a:lnSpc>
                <a:spcPct val="90000"/>
              </a:lnSpc>
              <a:spcBef>
                <a:spcPts val="3500"/>
              </a:spcBef>
            </a:pPr>
            <a:r>
              <a:rPr lang="en-US" dirty="0" smtClean="0">
                <a:solidFill>
                  <a:srgbClr val="FFFFFF"/>
                </a:solidFill>
              </a:rPr>
              <a:t>Engineering Your Code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35023" y="8215273"/>
            <a:ext cx="13649313" cy="1098917"/>
          </a:xfrm>
          <a:prstGeom prst="rect">
            <a:avLst/>
          </a:prstGeom>
          <a:solidFill>
            <a:srgbClr val="A1D95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 anchorCtr="0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FF"/>
                </a:solidFill>
              </a:rPr>
              <a:t>If You Need More, Third Party Firms Can Help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43348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on the Dotted Line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175" y="2080455"/>
            <a:ext cx="16940197" cy="1124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9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Studio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" y="2386584"/>
            <a:ext cx="22155263" cy="709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Visual Studio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6"/>
          <p:cNvSpPr>
            <a:spLocks noGrp="1"/>
          </p:cNvSpPr>
          <p:nvPr/>
        </p:nvSpPr>
        <p:spPr>
          <a:xfrm>
            <a:off x="1027208" y="2141860"/>
            <a:ext cx="22329584" cy="9432279"/>
          </a:xfrm>
          <a:prstGeom prst="rect">
            <a:avLst/>
          </a:prstGeo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lang="en-US" sz="4000" b="0" i="0" kern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1pPr>
            <a:lvl2pPr marL="693738" indent="-6937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lang="en-US" sz="4000" b="0" i="0" kern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2pPr>
            <a:lvl3pPr marL="1389063" indent="-6746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 charset="0"/>
              <a:buChar char="–"/>
              <a:tabLst/>
              <a:defRPr lang="en-US" sz="4000" b="0" i="0" kern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3pPr>
            <a:lvl4pPr marL="2063750" indent="-6556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lang="en-US" sz="4000" b="0" i="0" kern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4pPr>
            <a:lvl5pPr marL="2698750" indent="-635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lang="en-US" sz="4000" b="0" i="0" kern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B3FB73"/>
                </a:solidFill>
              </a:rPr>
              <a:t>&lt;</a:t>
            </a:r>
            <a:r>
              <a:rPr lang="en-US" sz="3600" dirty="0"/>
              <a:t>AndroidSigningKeyStore</a:t>
            </a:r>
            <a:r>
              <a:rPr lang="en-US" sz="3600" dirty="0">
                <a:solidFill>
                  <a:srgbClr val="B3FB73"/>
                </a:solidFill>
              </a:rPr>
              <a:t>&gt;</a:t>
            </a:r>
            <a:r>
              <a:rPr lang="en-US" sz="3600" dirty="0"/>
              <a:t>..\..\MyVote.Android.keystore</a:t>
            </a:r>
            <a:r>
              <a:rPr lang="en-US" sz="3600" dirty="0">
                <a:solidFill>
                  <a:srgbClr val="B3FB73"/>
                </a:solidFill>
              </a:rPr>
              <a:t>&lt;/</a:t>
            </a:r>
            <a:r>
              <a:rPr lang="en-US" sz="3600" dirty="0"/>
              <a:t>AndroidSigningKeyStore</a:t>
            </a:r>
            <a:r>
              <a:rPr lang="en-US" sz="3600" dirty="0">
                <a:solidFill>
                  <a:srgbClr val="B3FB73"/>
                </a:solidFill>
              </a:rPr>
              <a:t>&gt;</a:t>
            </a:r>
            <a:br>
              <a:rPr lang="en-US" sz="3600" dirty="0">
                <a:solidFill>
                  <a:srgbClr val="B3FB73"/>
                </a:solidFill>
              </a:rPr>
            </a:br>
            <a:r>
              <a:rPr lang="en-US" sz="3600" dirty="0">
                <a:solidFill>
                  <a:srgbClr val="B3FB73"/>
                </a:solidFill>
              </a:rPr>
              <a:t>&lt;</a:t>
            </a:r>
            <a:r>
              <a:rPr lang="en-US" sz="3600" dirty="0" err="1" smtClean="0"/>
              <a:t>AndroidSigningStorePass</a:t>
            </a:r>
            <a:r>
              <a:rPr lang="en-US" sz="3600" dirty="0" smtClean="0">
                <a:solidFill>
                  <a:srgbClr val="B3FB73"/>
                </a:solidFill>
              </a:rPr>
              <a:t>&gt;</a:t>
            </a:r>
            <a:r>
              <a:rPr lang="en-US" sz="3600" dirty="0" err="1"/>
              <a:t>SomePassword</a:t>
            </a:r>
            <a:r>
              <a:rPr lang="en-US" sz="3600" dirty="0" smtClean="0">
                <a:solidFill>
                  <a:srgbClr val="B3FB73"/>
                </a:solidFill>
              </a:rPr>
              <a:t>&lt;/</a:t>
            </a:r>
            <a:r>
              <a:rPr lang="en-US" sz="3600" dirty="0"/>
              <a:t>AndroidSigningStorePass</a:t>
            </a:r>
            <a:r>
              <a:rPr lang="en-US" sz="3600" dirty="0">
                <a:solidFill>
                  <a:srgbClr val="B3FB73"/>
                </a:solidFill>
              </a:rPr>
              <a:t>&gt;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B3FB73"/>
                </a:solidFill>
              </a:rPr>
              <a:t>&lt;</a:t>
            </a:r>
            <a:r>
              <a:rPr lang="en-US" sz="3600" dirty="0"/>
              <a:t>AndroidSigningKeyAlias</a:t>
            </a:r>
            <a:r>
              <a:rPr lang="en-US" sz="3600" dirty="0">
                <a:solidFill>
                  <a:srgbClr val="B3FB73"/>
                </a:solidFill>
              </a:rPr>
              <a:t>&gt;</a:t>
            </a:r>
            <a:r>
              <a:rPr lang="en-US" sz="3600" dirty="0"/>
              <a:t>com.magenic.myvote</a:t>
            </a:r>
            <a:r>
              <a:rPr lang="en-US" sz="3600" dirty="0">
                <a:solidFill>
                  <a:srgbClr val="B3FB73"/>
                </a:solidFill>
              </a:rPr>
              <a:t>&lt;/</a:t>
            </a:r>
            <a:r>
              <a:rPr lang="en-US" sz="3600" dirty="0"/>
              <a:t>AndroidSigningKeyAlias</a:t>
            </a:r>
            <a:r>
              <a:rPr lang="en-US" sz="3600" dirty="0">
                <a:solidFill>
                  <a:srgbClr val="B3FB73"/>
                </a:solidFill>
              </a:rPr>
              <a:t>&gt;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B3FB73"/>
                </a:solidFill>
              </a:rPr>
              <a:t>&lt;</a:t>
            </a:r>
            <a:r>
              <a:rPr lang="en-US" sz="3600" dirty="0" err="1" smtClean="0"/>
              <a:t>AndroidSigningKeyPass</a:t>
            </a:r>
            <a:r>
              <a:rPr lang="en-US" sz="3600" dirty="0" smtClean="0">
                <a:solidFill>
                  <a:srgbClr val="B3FB73"/>
                </a:solidFill>
              </a:rPr>
              <a:t>&gt;</a:t>
            </a:r>
            <a:r>
              <a:rPr lang="en-US" sz="3600" dirty="0" err="1" smtClean="0"/>
              <a:t>SomePassword</a:t>
            </a:r>
            <a:r>
              <a:rPr lang="en-US" sz="3600" dirty="0" smtClean="0">
                <a:solidFill>
                  <a:srgbClr val="B3FB73"/>
                </a:solidFill>
              </a:rPr>
              <a:t>&lt;/</a:t>
            </a:r>
            <a:r>
              <a:rPr lang="en-US" sz="3600" dirty="0" err="1"/>
              <a:t>AndroidSigningKeyPass</a:t>
            </a:r>
            <a:r>
              <a:rPr lang="en-US" sz="3600" dirty="0" smtClean="0">
                <a:solidFill>
                  <a:srgbClr val="B3FB73"/>
                </a:solidFill>
              </a:rPr>
              <a:t>&gt;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B3FB73"/>
                </a:solidFill>
              </a:rPr>
              <a:t>&lt;</a:t>
            </a:r>
            <a:r>
              <a:rPr lang="en-US" sz="3600" dirty="0"/>
              <a:t>AndroidKeyStore</a:t>
            </a:r>
            <a:r>
              <a:rPr lang="en-US" sz="3600" dirty="0">
                <a:solidFill>
                  <a:srgbClr val="B3FB73"/>
                </a:solidFill>
              </a:rPr>
              <a:t>&gt;</a:t>
            </a:r>
            <a:r>
              <a:rPr lang="en-US" sz="3600" dirty="0">
                <a:solidFill>
                  <a:srgbClr val="E89C77"/>
                </a:solidFill>
                <a:latin typeface="Menlo Regular"/>
                <a:ea typeface="Menlo Regular"/>
                <a:cs typeface="Menlo Regular"/>
              </a:rPr>
              <a:t>True</a:t>
            </a:r>
            <a:r>
              <a:rPr lang="en-US" sz="3600" dirty="0">
                <a:solidFill>
                  <a:srgbClr val="B3FB73"/>
                </a:solidFill>
              </a:rPr>
              <a:t>&lt;/</a:t>
            </a:r>
            <a:r>
              <a:rPr lang="en-US" sz="3600" dirty="0"/>
              <a:t>AndroidKeyStore</a:t>
            </a:r>
            <a:r>
              <a:rPr lang="en-US" sz="3600" dirty="0">
                <a:solidFill>
                  <a:srgbClr val="B3FB73"/>
                </a:solidFill>
              </a:rPr>
              <a:t>&gt;</a:t>
            </a:r>
            <a:endParaRPr lang="en-US" sz="3600" dirty="0">
              <a:solidFill>
                <a:srgbClr val="B3FB73"/>
              </a:solidFill>
              <a:sym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4318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662" y="2754312"/>
            <a:ext cx="12576372" cy="943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2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Release Options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5023" y="2754312"/>
            <a:ext cx="10856976" cy="1098917"/>
          </a:xfrm>
          <a:prstGeom prst="rect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l"/>
            <a:r>
              <a:rPr lang="en-US" dirty="0" smtClean="0"/>
              <a:t>Link SDK and User Assemblies if Possible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35023" y="4220957"/>
            <a:ext cx="10856976" cy="1098917"/>
          </a:xfrm>
          <a:prstGeom prst="rect">
            <a:avLst/>
          </a:prstGeom>
          <a:solidFill>
            <a:srgbClr val="A1D95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 anchorCtr="0">
            <a:noAutofit/>
          </a:bodyPr>
          <a:lstStyle/>
          <a:p>
            <a:pPr algn="l" rtl="0" latinLnBrk="1" hangingPunct="0">
              <a:lnSpc>
                <a:spcPct val="90000"/>
              </a:lnSpc>
              <a:spcBef>
                <a:spcPts val="3500"/>
              </a:spcBef>
            </a:pPr>
            <a:r>
              <a:rPr lang="en-US" dirty="0">
                <a:solidFill>
                  <a:srgbClr val="FFFFFF"/>
                </a:solidFill>
              </a:rPr>
              <a:t>Embed Assemblies in Native Code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1335023" y="5687602"/>
            <a:ext cx="10856976" cy="1098917"/>
          </a:xfrm>
          <a:prstGeom prst="rect">
            <a:avLst/>
          </a:prstGeom>
          <a:solidFill>
            <a:srgbClr val="9378CD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algn="l" rtl="0" latinLnBrk="1" hangingPunct="0">
              <a:lnSpc>
                <a:spcPct val="90000"/>
              </a:lnSpc>
              <a:spcBef>
                <a:spcPts val="3500"/>
              </a:spcBef>
            </a:pPr>
            <a:r>
              <a:rPr lang="en-US" dirty="0">
                <a:solidFill>
                  <a:srgbClr val="FFFFFF"/>
                </a:solidFill>
              </a:rPr>
              <a:t>Enable </a:t>
            </a:r>
            <a:r>
              <a:rPr lang="en-US" dirty="0" err="1">
                <a:solidFill>
                  <a:srgbClr val="FFFFFF"/>
                </a:solidFill>
              </a:rPr>
              <a:t>Proguard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35023" y="7154247"/>
            <a:ext cx="10856976" cy="1098917"/>
          </a:xfrm>
          <a:prstGeom prst="rect">
            <a:avLst/>
          </a:prstGeom>
          <a:solidFill>
            <a:srgbClr val="F56D4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algn="l" rtl="0" latinLnBrk="1" hangingPunct="0">
              <a:lnSpc>
                <a:spcPct val="90000"/>
              </a:lnSpc>
              <a:spcBef>
                <a:spcPts val="3500"/>
              </a:spcBef>
            </a:pPr>
            <a:r>
              <a:rPr lang="en-US" dirty="0" smtClean="0">
                <a:solidFill>
                  <a:srgbClr val="FFFFFF"/>
                </a:solidFill>
              </a:rPr>
              <a:t>MSDN Enterprise Features - Preview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5023" y="10465948"/>
            <a:ext cx="10856976" cy="1098917"/>
          </a:xfrm>
          <a:prstGeom prst="rect">
            <a:avLst/>
          </a:prstGeom>
          <a:solidFill>
            <a:srgbClr val="76828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Supported ABIs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12659" y="8620892"/>
            <a:ext cx="84465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dirty="0" smtClean="0"/>
              <a:t>Enable AOT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 smtClean="0"/>
              <a:t>Use LLVM Optimizing Compiler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50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Release Options - Continued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5023" y="2754312"/>
            <a:ext cx="10856976" cy="1098917"/>
          </a:xfrm>
          <a:prstGeom prst="rect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l"/>
            <a:r>
              <a:rPr lang="en-US" dirty="0" smtClean="0"/>
              <a:t>Conditionally Turn 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28551" y="8143504"/>
            <a:ext cx="10856976" cy="1098917"/>
          </a:xfrm>
          <a:prstGeom prst="rect">
            <a:avLst/>
          </a:prstGeom>
          <a:solidFill>
            <a:srgbClr val="A1D95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 anchorCtr="0">
            <a:noAutofit/>
          </a:bodyPr>
          <a:lstStyle/>
          <a:p>
            <a:pPr algn="l" rtl="0" latinLnBrk="1" hangingPunct="0">
              <a:lnSpc>
                <a:spcPct val="90000"/>
              </a:lnSpc>
              <a:spcBef>
                <a:spcPts val="3500"/>
              </a:spcBef>
            </a:pPr>
            <a:r>
              <a:rPr lang="en-US" dirty="0">
                <a:solidFill>
                  <a:srgbClr val="FFFFFF"/>
                </a:solidFill>
              </a:rPr>
              <a:t>Absolutely Should Be Turned Off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2902" y="4220957"/>
            <a:ext cx="11779187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dirty="0" smtClean="0"/>
              <a:t>Enable Multi-</a:t>
            </a:r>
            <a:r>
              <a:rPr lang="en-US" dirty="0" err="1" smtClean="0"/>
              <a:t>Dex</a:t>
            </a:r>
            <a:endParaRPr lang="en-US" dirty="0" smtClean="0"/>
          </a:p>
          <a:p>
            <a:pPr marL="685800" indent="-685800">
              <a:buFont typeface="Arial" charset="0"/>
              <a:buChar char="•"/>
            </a:pPr>
            <a:r>
              <a:rPr lang="en-US" dirty="0"/>
              <a:t>Generate one package (.</a:t>
            </a:r>
            <a:r>
              <a:rPr lang="en-US" dirty="0" err="1"/>
              <a:t>apk</a:t>
            </a:r>
            <a:r>
              <a:rPr lang="en-US" dirty="0"/>
              <a:t>) per selected </a:t>
            </a:r>
            <a:r>
              <a:rPr lang="en-US" dirty="0" smtClean="0"/>
              <a:t>ABI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 smtClean="0"/>
              <a:t>Internationalization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/>
              <a:t>Java heap </a:t>
            </a:r>
            <a:r>
              <a:rPr lang="en-US" dirty="0" smtClean="0"/>
              <a:t>size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/>
              <a:t>Uncompressed resource extensions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772902" y="9610149"/>
            <a:ext cx="915346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dirty="0"/>
              <a:t>Use shared Mono </a:t>
            </a:r>
            <a:r>
              <a:rPr lang="en-US" dirty="0" smtClean="0"/>
              <a:t>Runtime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/>
              <a:t>Fast assembly </a:t>
            </a:r>
            <a:r>
              <a:rPr lang="en-US" dirty="0" smtClean="0"/>
              <a:t>deployment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 smtClean="0"/>
              <a:t>Enable Developer Instrumentation</a:t>
            </a:r>
          </a:p>
        </p:txBody>
      </p:sp>
    </p:spTree>
    <p:extLst>
      <p:ext uri="{BB962C8B-B14F-4D97-AF65-F5344CB8AC3E}">
        <p14:creationId xmlns:p14="http://schemas.microsoft.com/office/powerpoint/2010/main" val="173080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3" y="100584"/>
            <a:ext cx="12460489" cy="2286000"/>
          </a:xfrm>
        </p:spPr>
        <p:txBody>
          <a:bodyPr/>
          <a:lstStyle/>
          <a:p>
            <a:r>
              <a:rPr lang="en-US" dirty="0" smtClean="0"/>
              <a:t>Things to Noodle Over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35023" y="2754312"/>
            <a:ext cx="10856976" cy="1098917"/>
          </a:xfrm>
          <a:prstGeom prst="rect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l"/>
            <a:r>
              <a:rPr lang="en-US" dirty="0" smtClean="0"/>
              <a:t>You Can’t Compile All Day Long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35023" y="4220957"/>
            <a:ext cx="10856976" cy="1098917"/>
          </a:xfrm>
          <a:prstGeom prst="rect">
            <a:avLst/>
          </a:prstGeom>
          <a:solidFill>
            <a:srgbClr val="A1D95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 anchorCtr="0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FF"/>
                </a:solidFill>
              </a:rPr>
              <a:t>Link Like You Mean It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egoe U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35023" y="5687602"/>
            <a:ext cx="10856976" cy="1098917"/>
          </a:xfrm>
          <a:prstGeom prst="rect">
            <a:avLst/>
          </a:prstGeom>
          <a:solidFill>
            <a:srgbClr val="9378CD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Playing with the Garbage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35023" y="7154247"/>
            <a:ext cx="10856976" cy="1098917"/>
          </a:xfrm>
          <a:prstGeom prst="rect">
            <a:avLst/>
          </a:prstGeom>
          <a:solidFill>
            <a:srgbClr val="F56D4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FF"/>
                </a:solidFill>
              </a:rPr>
              <a:t>Don’t be So Nosey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egoe U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35023" y="8620892"/>
            <a:ext cx="10856976" cy="1098917"/>
          </a:xfrm>
          <a:prstGeom prst="rect">
            <a:avLst/>
          </a:prstGeom>
          <a:solidFill>
            <a:srgbClr val="76828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Sign on the Dotted Line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5023" y="10087537"/>
            <a:ext cx="10853928" cy="1097280"/>
          </a:xfrm>
          <a:prstGeom prst="rect">
            <a:avLst/>
          </a:prstGeom>
          <a:solidFill>
            <a:srgbClr val="1FAEC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Release the </a:t>
            </a:r>
            <a:r>
              <a:rPr kumimoji="0" lang="en-US" sz="45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Kraken!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5812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Release Options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5023" y="2754312"/>
            <a:ext cx="10856976" cy="1098917"/>
          </a:xfrm>
          <a:prstGeom prst="rect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l"/>
            <a:r>
              <a:rPr lang="en-US" dirty="0" smtClean="0"/>
              <a:t>Link SDK and User Assemblies if Possible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35023" y="4220957"/>
            <a:ext cx="10856976" cy="1098917"/>
          </a:xfrm>
          <a:prstGeom prst="rect">
            <a:avLst/>
          </a:prstGeom>
          <a:solidFill>
            <a:srgbClr val="A1D95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 anchorCtr="0">
            <a:noAutofit/>
          </a:bodyPr>
          <a:lstStyle/>
          <a:p>
            <a:pPr algn="l" rtl="0" latinLnBrk="1" hangingPunct="0">
              <a:lnSpc>
                <a:spcPct val="90000"/>
              </a:lnSpc>
              <a:spcBef>
                <a:spcPts val="3500"/>
              </a:spcBef>
            </a:pPr>
            <a:r>
              <a:rPr lang="en-US" dirty="0" smtClean="0">
                <a:solidFill>
                  <a:srgbClr val="FFFFFF"/>
                </a:solidFill>
              </a:rPr>
              <a:t>LLVM </a:t>
            </a:r>
            <a:r>
              <a:rPr lang="en-US" dirty="0" smtClean="0">
                <a:solidFill>
                  <a:srgbClr val="FFFFFF"/>
                </a:solidFill>
              </a:rPr>
              <a:t>Optimizing Compiler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5023" y="5687602"/>
            <a:ext cx="10856976" cy="1098917"/>
          </a:xfrm>
          <a:prstGeom prst="rect">
            <a:avLst/>
          </a:prstGeom>
          <a:solidFill>
            <a:srgbClr val="9378CD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algn="l" rtl="0" latinLnBrk="1" hangingPunct="0">
              <a:lnSpc>
                <a:spcPct val="90000"/>
              </a:lnSpc>
              <a:spcBef>
                <a:spcPts val="3500"/>
              </a:spcBef>
            </a:pPr>
            <a:r>
              <a:rPr lang="en-US" dirty="0" smtClean="0">
                <a:solidFill>
                  <a:srgbClr val="FFFFFF"/>
                </a:solidFill>
              </a:rPr>
              <a:t>Strip Native Debug Symbols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35023" y="7154247"/>
            <a:ext cx="10856976" cy="1098917"/>
          </a:xfrm>
          <a:prstGeom prst="rect">
            <a:avLst/>
          </a:prstGeom>
          <a:solidFill>
            <a:srgbClr val="F56D4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algn="l" rtl="0" latinLnBrk="1" hangingPunct="0">
              <a:lnSpc>
                <a:spcPct val="90000"/>
              </a:lnSpc>
              <a:spcBef>
                <a:spcPts val="3500"/>
              </a:spcBef>
            </a:pPr>
            <a:r>
              <a:rPr lang="en-US" dirty="0">
                <a:solidFill>
                  <a:srgbClr val="FFFFFF"/>
                </a:solidFill>
              </a:rPr>
              <a:t>Optimize </a:t>
            </a:r>
            <a:r>
              <a:rPr lang="en-US" dirty="0" err="1">
                <a:solidFill>
                  <a:srgbClr val="FFFFFF"/>
                </a:solidFill>
              </a:rPr>
              <a:t>png</a:t>
            </a:r>
            <a:r>
              <a:rPr lang="en-US" dirty="0">
                <a:solidFill>
                  <a:srgbClr val="FFFFFF"/>
                </a:solidFill>
              </a:rPr>
              <a:t> images for iOS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5023" y="8620892"/>
            <a:ext cx="10856976" cy="1098917"/>
          </a:xfrm>
          <a:prstGeom prst="rect">
            <a:avLst/>
          </a:prstGeom>
          <a:solidFill>
            <a:srgbClr val="76828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Supported Architectures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35023" y="10087537"/>
            <a:ext cx="10853928" cy="1097280"/>
          </a:xfrm>
          <a:prstGeom prst="rect">
            <a:avLst/>
          </a:prstGeom>
          <a:solidFill>
            <a:srgbClr val="1FAEC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algn="l" rtl="0" latinLnBrk="1" hangingPunct="0">
              <a:lnSpc>
                <a:spcPct val="90000"/>
              </a:lnSpc>
              <a:spcBef>
                <a:spcPts val="3500"/>
              </a:spcBef>
            </a:pPr>
            <a:r>
              <a:rPr lang="en-US" dirty="0">
                <a:solidFill>
                  <a:srgbClr val="FFFFFF"/>
                </a:solidFill>
              </a:rPr>
              <a:t>Use </a:t>
            </a:r>
            <a:r>
              <a:rPr lang="en-US" dirty="0" err="1">
                <a:solidFill>
                  <a:srgbClr val="FFFFFF"/>
                </a:solidFill>
              </a:rPr>
              <a:t>Sgen</a:t>
            </a:r>
            <a:r>
              <a:rPr lang="en-US" dirty="0">
                <a:solidFill>
                  <a:srgbClr val="FFFFFF"/>
                </a:solidFill>
              </a:rPr>
              <a:t> generational Garbage Collector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8213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</a:t>
            </a:r>
            <a:r>
              <a:rPr lang="en-US" dirty="0" smtClean="0"/>
              <a:t>Release Options - Continued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5023" y="2754312"/>
            <a:ext cx="10856976" cy="1098917"/>
          </a:xfrm>
          <a:prstGeom prst="rect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l"/>
            <a:r>
              <a:rPr lang="en-US" dirty="0" smtClean="0"/>
              <a:t>Conditionally Turn 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35023" y="6758510"/>
            <a:ext cx="10856976" cy="1098917"/>
          </a:xfrm>
          <a:prstGeom prst="rect">
            <a:avLst/>
          </a:prstGeom>
          <a:solidFill>
            <a:srgbClr val="A1D95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 anchorCtr="0">
            <a:noAutofit/>
          </a:bodyPr>
          <a:lstStyle/>
          <a:p>
            <a:pPr algn="l" rtl="0" latinLnBrk="1" hangingPunct="0">
              <a:lnSpc>
                <a:spcPct val="90000"/>
              </a:lnSpc>
              <a:spcBef>
                <a:spcPts val="3500"/>
              </a:spcBef>
            </a:pPr>
            <a:r>
              <a:rPr lang="en-US" dirty="0">
                <a:solidFill>
                  <a:srgbClr val="FFFFFF"/>
                </a:solidFill>
              </a:rPr>
              <a:t>Absolutely Should Be Turned Off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2902" y="4220957"/>
            <a:ext cx="10456709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dirty="0"/>
              <a:t>Thumb-2 instruction </a:t>
            </a:r>
            <a:r>
              <a:rPr lang="en-US" dirty="0" smtClean="0"/>
              <a:t>set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/>
              <a:t>Perform 32 bit float </a:t>
            </a:r>
            <a:r>
              <a:rPr lang="en-US" dirty="0" smtClean="0"/>
              <a:t>operations </a:t>
            </a:r>
            <a:r>
              <a:rPr lang="en-US" dirty="0"/>
              <a:t>as 64 </a:t>
            </a:r>
            <a:r>
              <a:rPr lang="en-US" dirty="0" smtClean="0"/>
              <a:t>bit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/>
              <a:t>Internationalization code sets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772902" y="8225155"/>
            <a:ext cx="769633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dirty="0"/>
              <a:t>Enable incremental </a:t>
            </a:r>
            <a:r>
              <a:rPr lang="en-US" dirty="0" smtClean="0"/>
              <a:t>builds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/>
              <a:t>Enable device-specific </a:t>
            </a:r>
            <a:r>
              <a:rPr lang="en-US" dirty="0" smtClean="0"/>
              <a:t>builds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 smtClean="0"/>
              <a:t>Enable Debugging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 smtClean="0"/>
              <a:t>Enable Profiling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8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097" y="1680003"/>
            <a:ext cx="22329648" cy="2286000"/>
          </a:xfrm>
        </p:spPr>
        <p:txBody>
          <a:bodyPr/>
          <a:lstStyle/>
          <a:p>
            <a:r>
              <a:rPr lang="en-US" dirty="0" smtClean="0"/>
              <a:t>Thanks!!!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179234" y="4361438"/>
            <a:ext cx="10995457" cy="5225907"/>
          </a:xfrm>
        </p:spPr>
        <p:txBody>
          <a:bodyPr/>
          <a:lstStyle/>
          <a:p>
            <a:r>
              <a:rPr lang="en-US" dirty="0" smtClean="0"/>
              <a:t>Kevin Ford</a:t>
            </a:r>
          </a:p>
          <a:p>
            <a:r>
              <a:rPr lang="en-US" dirty="0" smtClean="0"/>
              <a:t>@Bowman74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windingroadway.blogspot.com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4450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Can’t Compile All Day Long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579" y="2386584"/>
            <a:ext cx="11658953" cy="1016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50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My Time Being Spent?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35023" y="2754312"/>
            <a:ext cx="10856976" cy="1098917"/>
          </a:xfrm>
          <a:prstGeom prst="rect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l"/>
            <a:r>
              <a:rPr lang="en-US" dirty="0" smtClean="0"/>
              <a:t>Building the Assemblies?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5023" y="4220957"/>
            <a:ext cx="10856976" cy="1098917"/>
          </a:xfrm>
          <a:prstGeom prst="rect">
            <a:avLst/>
          </a:prstGeom>
          <a:solidFill>
            <a:srgbClr val="A1D95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 anchorCtr="0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FF"/>
                </a:solidFill>
              </a:rPr>
              <a:t>Linking Away Unused Code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egoe U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5023" y="5687602"/>
            <a:ext cx="10856976" cy="1098917"/>
          </a:xfrm>
          <a:prstGeom prst="rect">
            <a:avLst/>
          </a:prstGeom>
          <a:solidFill>
            <a:srgbClr val="9378CD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algn="l" rtl="0" latinLnBrk="1" hangingPunct="0">
              <a:lnSpc>
                <a:spcPct val="90000"/>
              </a:lnSpc>
              <a:spcBef>
                <a:spcPts val="3500"/>
              </a:spcBef>
            </a:pPr>
            <a:r>
              <a:rPr lang="en-US" dirty="0">
                <a:solidFill>
                  <a:srgbClr val="FFFFFF"/>
                </a:solidFill>
              </a:rPr>
              <a:t>Packaging, Signing, </a:t>
            </a:r>
            <a:r>
              <a:rPr lang="en-US" dirty="0" err="1">
                <a:solidFill>
                  <a:srgbClr val="FFFFFF"/>
                </a:solidFill>
              </a:rPr>
              <a:t>etc</a:t>
            </a:r>
            <a:r>
              <a:rPr lang="en-US" dirty="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1335023" y="7154247"/>
            <a:ext cx="10856976" cy="1098917"/>
          </a:xfrm>
          <a:prstGeom prst="rect">
            <a:avLst/>
          </a:prstGeom>
          <a:solidFill>
            <a:srgbClr val="F56D4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FF"/>
                </a:solidFill>
              </a:rPr>
              <a:t>Deploying to Device?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egoe U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35023" y="8620892"/>
            <a:ext cx="10856976" cy="1098917"/>
          </a:xfrm>
          <a:prstGeom prst="rect">
            <a:avLst/>
          </a:prstGeom>
          <a:solidFill>
            <a:srgbClr val="76828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Depends?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5023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257" y="2754312"/>
            <a:ext cx="8773886" cy="8773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Debug Configuration for Deployment Times - Android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35024" y="2754312"/>
            <a:ext cx="10856976" cy="1098917"/>
          </a:xfrm>
          <a:prstGeom prst="rect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l"/>
            <a:r>
              <a:rPr lang="en-US" dirty="0" smtClean="0"/>
              <a:t>Best Debug Configuration: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5024" y="8917652"/>
            <a:ext cx="10856976" cy="1098917"/>
          </a:xfrm>
          <a:prstGeom prst="rect">
            <a:avLst/>
          </a:prstGeom>
          <a:solidFill>
            <a:srgbClr val="9378CD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Other Options up to 500-600% slower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6324" y="4220957"/>
            <a:ext cx="91534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dirty="0" smtClean="0"/>
              <a:t>No Linking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 smtClean="0"/>
              <a:t>Shared Runtime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 smtClean="0"/>
              <a:t>Fast Deployment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/>
              <a:t>Enable Developer Instrumentation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335024" y="7451007"/>
            <a:ext cx="10856976" cy="1098917"/>
          </a:xfrm>
          <a:prstGeom prst="rect">
            <a:avLst/>
          </a:prstGeom>
          <a:solidFill>
            <a:srgbClr val="A1D95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 anchorCtr="0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FF"/>
                </a:solidFill>
              </a:rPr>
              <a:t>Seriously, that’s it</a:t>
            </a:r>
            <a:r>
              <a:rPr lang="is-IS" dirty="0" smtClean="0">
                <a:solidFill>
                  <a:srgbClr val="FFFFFF"/>
                </a:solidFill>
              </a:rPr>
              <a:t>…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egoe U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5024" y="10384297"/>
            <a:ext cx="10856976" cy="1098917"/>
          </a:xfrm>
          <a:prstGeom prst="rect">
            <a:avLst/>
          </a:prstGeom>
          <a:solidFill>
            <a:srgbClr val="F56D4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FF"/>
                </a:solidFill>
              </a:rPr>
              <a:t>Emulator 15% faster deploy time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egoe U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35024" y="11850942"/>
            <a:ext cx="10856976" cy="1098917"/>
          </a:xfrm>
          <a:prstGeom prst="rect">
            <a:avLst/>
          </a:prstGeom>
          <a:solidFill>
            <a:srgbClr val="76828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Similar timings for Emulator in VS and XS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6024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7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Debug Configuration for </a:t>
            </a:r>
            <a:r>
              <a:rPr lang="en-US" dirty="0"/>
              <a:t>D</a:t>
            </a:r>
            <a:r>
              <a:rPr lang="en-US" dirty="0" smtClean="0"/>
              <a:t>eployment times - iOS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35027" y="3066835"/>
            <a:ext cx="9606245" cy="1098917"/>
          </a:xfrm>
          <a:prstGeom prst="rect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l"/>
            <a:r>
              <a:rPr lang="en-US" dirty="0" smtClean="0"/>
              <a:t>Best Debug Configuration - Simulator: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5026" y="7663473"/>
            <a:ext cx="20858495" cy="1098917"/>
          </a:xfrm>
          <a:prstGeom prst="rect">
            <a:avLst/>
          </a:prstGeom>
          <a:solidFill>
            <a:srgbClr val="9378CD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FF"/>
                </a:solidFill>
              </a:rPr>
              <a:t>Profiling if needed - marginal impact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6325" y="4334590"/>
            <a:ext cx="5359159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dirty="0" smtClean="0"/>
              <a:t>No Linking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 smtClean="0"/>
              <a:t>Incremental Builds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 smtClean="0"/>
              <a:t>Optimize </a:t>
            </a:r>
            <a:r>
              <a:rPr lang="en-US" dirty="0" err="1" smtClean="0"/>
              <a:t>Pngs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12587277" y="3066834"/>
            <a:ext cx="9606245" cy="1098917"/>
          </a:xfrm>
          <a:prstGeom prst="rect">
            <a:avLst/>
          </a:prstGeom>
          <a:solidFill>
            <a:srgbClr val="A1D95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 anchorCtr="0">
            <a:noAutofit/>
          </a:bodyPr>
          <a:lstStyle/>
          <a:p>
            <a:pPr algn="l" rtl="0" latinLnBrk="1" hangingPunct="0">
              <a:lnSpc>
                <a:spcPct val="90000"/>
              </a:lnSpc>
              <a:spcBef>
                <a:spcPts val="3500"/>
              </a:spcBef>
            </a:pPr>
            <a:r>
              <a:rPr lang="en-US" dirty="0">
                <a:solidFill>
                  <a:srgbClr val="FFFFFF"/>
                </a:solidFill>
              </a:rPr>
              <a:t>Best Debug Configuration - </a:t>
            </a:r>
            <a:r>
              <a:rPr lang="en-US" dirty="0" smtClean="0">
                <a:solidFill>
                  <a:srgbClr val="FFFFFF"/>
                </a:solidFill>
              </a:rPr>
              <a:t>Device: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5025" y="9140166"/>
            <a:ext cx="20858495" cy="1098917"/>
          </a:xfrm>
          <a:prstGeom prst="rect">
            <a:avLst/>
          </a:prstGeom>
          <a:solidFill>
            <a:srgbClr val="F56D4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FF"/>
                </a:solidFill>
              </a:rPr>
              <a:t>Simulator substantially faster than device (200%+ faster) 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egoe U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54835" y="4471130"/>
            <a:ext cx="60131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dirty="0" smtClean="0"/>
              <a:t>Linking Setting???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 smtClean="0"/>
              <a:t>Incremental Builds</a:t>
            </a:r>
          </a:p>
          <a:p>
            <a:pPr marL="685800" indent="-685800">
              <a:buFont typeface="Arial" charset="0"/>
              <a:buChar char="•"/>
            </a:pPr>
            <a:r>
              <a:rPr lang="en-US" dirty="0" smtClean="0"/>
              <a:t>Optimize </a:t>
            </a:r>
            <a:r>
              <a:rPr lang="en-US" dirty="0" err="1" smtClean="0"/>
              <a:t>Pngs</a:t>
            </a:r>
            <a:endParaRPr lang="en-US" dirty="0" smtClean="0"/>
          </a:p>
          <a:p>
            <a:pPr marL="685800" indent="-685800">
              <a:buFont typeface="Arial" charset="0"/>
              <a:buChar char="•"/>
            </a:pPr>
            <a:r>
              <a:rPr lang="en-US" dirty="0" smtClean="0"/>
              <a:t>Device Specific Builds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35024" y="10551594"/>
            <a:ext cx="20858495" cy="1098917"/>
          </a:xfrm>
          <a:prstGeom prst="rect">
            <a:avLst/>
          </a:prstGeom>
          <a:solidFill>
            <a:srgbClr val="76828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 smtClean="0">
                <a:solidFill>
                  <a:srgbClr val="FFFFFF"/>
                </a:solidFill>
              </a:rPr>
              <a:t>Xamarin</a:t>
            </a:r>
            <a:r>
              <a:rPr lang="en-US" dirty="0" smtClean="0">
                <a:solidFill>
                  <a:srgbClr val="FFFFFF"/>
                </a:solidFill>
              </a:rPr>
              <a:t> Studio substantially faster than Visual Studio (100%+ faster)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76704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7" grpId="0" animBg="1"/>
      <p:bldP spid="8" grpId="0" animBg="1"/>
      <p:bldP spid="9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It Like You Mean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156" y="2386584"/>
            <a:ext cx="14462235" cy="1084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5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2392422"/>
            <a:ext cx="22402800" cy="4964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Effects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35024" y="2807794"/>
            <a:ext cx="18823340" cy="1098917"/>
          </a:xfrm>
          <a:prstGeom prst="rect">
            <a:avLst/>
          </a:prstGeom>
          <a:solidFill>
            <a:srgbClr val="A0D95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 anchorCtr="0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FF"/>
                </a:solidFill>
              </a:rPr>
              <a:t>Mono SDK and Safe Libraries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egoe U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5024" y="4327921"/>
            <a:ext cx="3694176" cy="1098917"/>
          </a:xfrm>
          <a:prstGeom prst="rect">
            <a:avLst/>
          </a:prstGeom>
          <a:solidFill>
            <a:srgbClr val="44B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l"/>
            <a:r>
              <a:rPr lang="en-US" dirty="0" smtClean="0"/>
              <a:t>Your Code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5024" y="5848048"/>
            <a:ext cx="8796432" cy="1098917"/>
          </a:xfrm>
          <a:prstGeom prst="rect">
            <a:avLst/>
          </a:prstGeom>
          <a:solidFill>
            <a:srgbClr val="F66D4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FF"/>
                </a:solidFill>
              </a:rPr>
              <a:t>Unsafe Third Party Libraries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egoe UI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127760" y="9936494"/>
            <a:ext cx="5547360" cy="1314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93738" indent="-6937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389063" indent="-6746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 charset="0"/>
              <a:buChar char="–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2063750" indent="-6556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698750" indent="-635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Link </a:t>
            </a:r>
            <a:r>
              <a:rPr lang="en-US" smtClean="0">
                <a:solidFill>
                  <a:schemeClr val="bg1"/>
                </a:solidFill>
              </a:rPr>
              <a:t>SDKs Only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127760" y="8530273"/>
            <a:ext cx="4815840" cy="1314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93738" indent="-6937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389063" indent="-6746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 charset="0"/>
              <a:buChar char="–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2063750" indent="-6556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698750" indent="-635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No Linking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27760" y="11342715"/>
            <a:ext cx="4956048" cy="1314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93738" indent="-6937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389063" indent="-6746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 charset="0"/>
              <a:buChar char="–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2063750" indent="-6556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698750" indent="-635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chemeClr val="bg1"/>
                </a:solidFill>
              </a:rPr>
              <a:t>Link 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847512" y="8530273"/>
            <a:ext cx="10058400" cy="1098917"/>
          </a:xfrm>
          <a:prstGeom prst="rect">
            <a:avLst/>
          </a:prstGeom>
          <a:solidFill>
            <a:srgbClr val="76828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73.18 MB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86800" y="2807208"/>
            <a:ext cx="11475719" cy="1097280"/>
          </a:xfrm>
          <a:prstGeom prst="rect">
            <a:avLst/>
          </a:prstGeom>
          <a:pattFill prst="wdUpDiag">
            <a:fgClr>
              <a:srgbClr val="C00000"/>
            </a:fgClr>
            <a:bgClr>
              <a:srgbClr val="A0D959"/>
            </a:bgClr>
          </a:patt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0800" rIns="50800" bIns="5080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847512" y="9969907"/>
            <a:ext cx="4315968" cy="1098917"/>
          </a:xfrm>
          <a:prstGeom prst="rect">
            <a:avLst/>
          </a:prstGeom>
          <a:solidFill>
            <a:srgbClr val="76828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31.38 MB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847512" y="11433699"/>
            <a:ext cx="3529584" cy="1098917"/>
          </a:xfrm>
          <a:prstGeom prst="rect">
            <a:avLst/>
          </a:prstGeom>
          <a:solidFill>
            <a:srgbClr val="76828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0" tIns="45720" rIns="91440" bIns="36576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25.7 MB</a:t>
            </a:r>
            <a:endParaRPr kumimoji="0" lang="en-US" sz="45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09160" y="4325111"/>
            <a:ext cx="320040" cy="1113137"/>
          </a:xfrm>
          <a:prstGeom prst="rect">
            <a:avLst/>
          </a:prstGeom>
          <a:pattFill prst="wdUpDiag">
            <a:fgClr>
              <a:srgbClr val="C00000"/>
            </a:fgClr>
            <a:bgClr>
              <a:srgbClr val="44B8AB"/>
            </a:bgClr>
          </a:patt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0800" rIns="50800" bIns="5080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94914" y="5845825"/>
            <a:ext cx="1836542" cy="1097280"/>
          </a:xfrm>
          <a:prstGeom prst="rect">
            <a:avLst/>
          </a:prstGeom>
          <a:pattFill prst="wdUpDiag">
            <a:fgClr>
              <a:srgbClr val="C00000"/>
            </a:fgClr>
            <a:bgClr>
              <a:srgbClr val="F66D4E"/>
            </a:bgClr>
          </a:patt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0800" rIns="50800" bIns="50800" numCol="1" spcCol="38100" rtlCol="0" anchor="ctr">
            <a:no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3258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egoe UI Semilight"/>
        <a:ea typeface="Segoe UI Semilight"/>
        <a:cs typeface="Segoe UI Semilight"/>
      </a:majorFont>
      <a:minorFont>
        <a:latin typeface="Segoe UI"/>
        <a:ea typeface="Segoe UI"/>
        <a:cs typeface="Segoe U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90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500" b="1" i="0" u="none" strike="noStrike" cap="none" spc="0" normalizeH="0" baseline="0">
            <a:ln>
              <a:noFill/>
            </a:ln>
            <a:solidFill>
              <a:srgbClr val="3B99D4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18054</TotalTime>
  <Words>921</Words>
  <Application>Microsoft Macintosh PowerPoint</Application>
  <PresentationFormat>Custom</PresentationFormat>
  <Paragraphs>201</Paragraphs>
  <Slides>32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.AppleSystemUIFont</vt:lpstr>
      <vt:lpstr>Avenir Roman</vt:lpstr>
      <vt:lpstr>Calibri</vt:lpstr>
      <vt:lpstr>Menlo</vt:lpstr>
      <vt:lpstr>Menlo Regular</vt:lpstr>
      <vt:lpstr>Segoe UI</vt:lpstr>
      <vt:lpstr>Segoe UI Semibold</vt:lpstr>
      <vt:lpstr>Arial</vt:lpstr>
      <vt:lpstr>Custom Design</vt:lpstr>
      <vt:lpstr>Understanding Implications of Build Options </vt:lpstr>
      <vt:lpstr>PowerPoint Presentation</vt:lpstr>
      <vt:lpstr>Things to Noodle Over</vt:lpstr>
      <vt:lpstr>You Can’t Compile All Day Long</vt:lpstr>
      <vt:lpstr>Where is My Time Being Spent?</vt:lpstr>
      <vt:lpstr>Best Debug Configuration for Deployment Times - Android</vt:lpstr>
      <vt:lpstr>Best Debug Configuration for Deployment times - iOS</vt:lpstr>
      <vt:lpstr>Link It Like You Mean It</vt:lpstr>
      <vt:lpstr>Linking Effects</vt:lpstr>
      <vt:lpstr>Linking Methods</vt:lpstr>
      <vt:lpstr>Preservation Attributes - PCL</vt:lpstr>
      <vt:lpstr>Preserved Class</vt:lpstr>
      <vt:lpstr>Reference Directly in Code</vt:lpstr>
      <vt:lpstr>Project Properties - Android</vt:lpstr>
      <vt:lpstr>Project Properties - iOS</vt:lpstr>
      <vt:lpstr>Playing with the Garbage</vt:lpstr>
      <vt:lpstr>Mono SGen Garbage Collector</vt:lpstr>
      <vt:lpstr>Minor Collection</vt:lpstr>
      <vt:lpstr>But You Can Play with It - MONO_GC_PARAMS </vt:lpstr>
      <vt:lpstr>Don’t be So Nosey</vt:lpstr>
      <vt:lpstr>Android Options</vt:lpstr>
      <vt:lpstr>What if I Don’t Have the MSDN Enterprise?</vt:lpstr>
      <vt:lpstr>iOS Options</vt:lpstr>
      <vt:lpstr>Sign on the Dotted Line</vt:lpstr>
      <vt:lpstr>Xamarin Studio</vt:lpstr>
      <vt:lpstr>Visual Studio</vt:lpstr>
      <vt:lpstr>PowerPoint Presentation</vt:lpstr>
      <vt:lpstr>Android Release Options</vt:lpstr>
      <vt:lpstr>Android Release Options - Continued</vt:lpstr>
      <vt:lpstr>iOS Release Options</vt:lpstr>
      <vt:lpstr>iOS Release Options - Continued</vt:lpstr>
      <vt:lpstr>Thanks!!!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</dc:title>
  <dc:creator>varief</dc:creator>
  <cp:lastModifiedBy>Microsoft Office User</cp:lastModifiedBy>
  <cp:revision>339</cp:revision>
  <cp:lastPrinted>2015-12-14T23:08:45Z</cp:lastPrinted>
  <dcterms:modified xsi:type="dcterms:W3CDTF">2016-04-30T11:24:46Z</dcterms:modified>
</cp:coreProperties>
</file>